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7" r:id="rId4"/>
    <p:sldId id="288" r:id="rId5"/>
    <p:sldId id="277" r:id="rId6"/>
    <p:sldId id="289" r:id="rId7"/>
    <p:sldId id="290" r:id="rId8"/>
    <p:sldId id="291" r:id="rId9"/>
    <p:sldId id="292" r:id="rId10"/>
    <p:sldId id="293" r:id="rId11"/>
    <p:sldId id="280" r:id="rId12"/>
    <p:sldId id="281" r:id="rId13"/>
    <p:sldId id="282" r:id="rId14"/>
    <p:sldId id="283" r:id="rId15"/>
    <p:sldId id="284" r:id="rId16"/>
    <p:sldId id="285" r:id="rId17"/>
    <p:sldId id="268" r:id="rId18"/>
    <p:sldId id="258" r:id="rId19"/>
    <p:sldId id="259" r:id="rId20"/>
    <p:sldId id="260" r:id="rId21"/>
    <p:sldId id="269" r:id="rId22"/>
    <p:sldId id="261" r:id="rId23"/>
    <p:sldId id="262" r:id="rId24"/>
    <p:sldId id="286" r:id="rId25"/>
    <p:sldId id="264" r:id="rId26"/>
    <p:sldId id="263" r:id="rId27"/>
    <p:sldId id="270" r:id="rId28"/>
    <p:sldId id="267" r:id="rId29"/>
    <p:sldId id="27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9"/>
    <p:restoredTop sz="94653"/>
  </p:normalViewPr>
  <p:slideViewPr>
    <p:cSldViewPr snapToGrid="0" snapToObjects="1">
      <p:cViewPr varScale="1">
        <p:scale>
          <a:sx n="108" d="100"/>
          <a:sy n="108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F94A-D52A-834B-931F-59AE7D883A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99E7239-61ED-0B41-9777-3CE86556E095}">
      <dgm:prSet phldrT="[Text]"/>
      <dgm:spPr/>
      <dgm:t>
        <a:bodyPr/>
        <a:lstStyle/>
        <a:p>
          <a:r>
            <a:rPr lang="de-DE" dirty="0"/>
            <a:t>BAFA-Beratung</a:t>
          </a:r>
        </a:p>
      </dgm:t>
    </dgm:pt>
    <dgm:pt modelId="{DBFF1371-3940-544F-8C0C-674951EB1293}" type="parTrans" cxnId="{D69D7371-3C41-5248-90BE-EACB899A6AE6}">
      <dgm:prSet/>
      <dgm:spPr/>
      <dgm:t>
        <a:bodyPr/>
        <a:lstStyle/>
        <a:p>
          <a:endParaRPr lang="de-DE"/>
        </a:p>
      </dgm:t>
    </dgm:pt>
    <dgm:pt modelId="{EC46EF01-5A89-9241-8C2B-C9EBCB8DD1BA}" type="sibTrans" cxnId="{D69D7371-3C41-5248-90BE-EACB899A6AE6}">
      <dgm:prSet/>
      <dgm:spPr/>
      <dgm:t>
        <a:bodyPr/>
        <a:lstStyle/>
        <a:p>
          <a:endParaRPr lang="de-DE"/>
        </a:p>
      </dgm:t>
    </dgm:pt>
    <dgm:pt modelId="{D75ABEFC-7F04-DE4F-AEE7-A6942BF68069}">
      <dgm:prSet phldrT="[Text]"/>
      <dgm:spPr/>
      <dgm:t>
        <a:bodyPr/>
        <a:lstStyle/>
        <a:p>
          <a:r>
            <a:rPr lang="de-DE" dirty="0"/>
            <a:t>Maßnahmen planen</a:t>
          </a:r>
        </a:p>
      </dgm:t>
    </dgm:pt>
    <dgm:pt modelId="{E9D15031-46AD-CC4C-B9DB-AD919FC1B069}" type="parTrans" cxnId="{A3DC306E-B24A-724D-A746-E64A42712A40}">
      <dgm:prSet/>
      <dgm:spPr/>
      <dgm:t>
        <a:bodyPr/>
        <a:lstStyle/>
        <a:p>
          <a:endParaRPr lang="de-DE"/>
        </a:p>
      </dgm:t>
    </dgm:pt>
    <dgm:pt modelId="{E36B0EF1-A7FF-E649-9EAB-F1561E6BC086}" type="sibTrans" cxnId="{A3DC306E-B24A-724D-A746-E64A42712A40}">
      <dgm:prSet/>
      <dgm:spPr/>
      <dgm:t>
        <a:bodyPr/>
        <a:lstStyle/>
        <a:p>
          <a:endParaRPr lang="de-DE"/>
        </a:p>
      </dgm:t>
    </dgm:pt>
    <dgm:pt modelId="{23472ADA-6711-BA46-8695-73DD7C12B301}">
      <dgm:prSet phldrT="[Text]"/>
      <dgm:spPr/>
      <dgm:t>
        <a:bodyPr/>
        <a:lstStyle/>
        <a:p>
          <a:r>
            <a:rPr lang="de-DE" dirty="0"/>
            <a:t>Förderung nutzen</a:t>
          </a:r>
        </a:p>
      </dgm:t>
    </dgm:pt>
    <dgm:pt modelId="{EDEB899B-6CD2-B143-9186-30D6FE5B2EA9}" type="parTrans" cxnId="{F4750CDD-145D-8B4E-868F-1F64AB90529B}">
      <dgm:prSet/>
      <dgm:spPr/>
      <dgm:t>
        <a:bodyPr/>
        <a:lstStyle/>
        <a:p>
          <a:endParaRPr lang="de-DE"/>
        </a:p>
      </dgm:t>
    </dgm:pt>
    <dgm:pt modelId="{92F0C72E-975B-B346-9C63-22949555FC2D}" type="sibTrans" cxnId="{F4750CDD-145D-8B4E-868F-1F64AB90529B}">
      <dgm:prSet/>
      <dgm:spPr/>
      <dgm:t>
        <a:bodyPr/>
        <a:lstStyle/>
        <a:p>
          <a:endParaRPr lang="de-DE"/>
        </a:p>
      </dgm:t>
    </dgm:pt>
    <dgm:pt modelId="{5E5A09EF-1CCC-D445-ABD2-E471645E81ED}">
      <dgm:prSet phldrT="[Text]"/>
      <dgm:spPr/>
      <dgm:t>
        <a:bodyPr/>
        <a:lstStyle/>
        <a:p>
          <a:r>
            <a:rPr lang="de-DE" dirty="0"/>
            <a:t>Umsetzen und Bewerten</a:t>
          </a:r>
        </a:p>
      </dgm:t>
    </dgm:pt>
    <dgm:pt modelId="{7E22657C-61C8-FE42-B6D6-2B62723CFB7E}" type="parTrans" cxnId="{73D71DAD-11E8-E540-8F5E-3200B44B5AE3}">
      <dgm:prSet/>
      <dgm:spPr/>
      <dgm:t>
        <a:bodyPr/>
        <a:lstStyle/>
        <a:p>
          <a:endParaRPr lang="de-DE"/>
        </a:p>
      </dgm:t>
    </dgm:pt>
    <dgm:pt modelId="{23FFF57A-6B62-E446-8C34-7514322826BF}" type="sibTrans" cxnId="{73D71DAD-11E8-E540-8F5E-3200B44B5AE3}">
      <dgm:prSet/>
      <dgm:spPr/>
      <dgm:t>
        <a:bodyPr/>
        <a:lstStyle/>
        <a:p>
          <a:endParaRPr lang="de-DE"/>
        </a:p>
      </dgm:t>
    </dgm:pt>
    <dgm:pt modelId="{B22CEC3A-6D9E-F54F-A609-C35B9D37B0C7}">
      <dgm:prSet phldrT="[Text]"/>
      <dgm:spPr/>
      <dgm:t>
        <a:bodyPr/>
        <a:lstStyle/>
        <a:p>
          <a:r>
            <a:rPr lang="de-DE" dirty="0"/>
            <a:t>Nach 3-4 Jahren: wieder BAFA-Beratung</a:t>
          </a:r>
        </a:p>
      </dgm:t>
    </dgm:pt>
    <dgm:pt modelId="{3BD79C17-128A-3D42-8961-E76D189A7A2B}" type="parTrans" cxnId="{7342501D-9D1E-FC46-91BE-40CF1D6B03DB}">
      <dgm:prSet/>
      <dgm:spPr/>
      <dgm:t>
        <a:bodyPr/>
        <a:lstStyle/>
        <a:p>
          <a:endParaRPr lang="de-DE"/>
        </a:p>
      </dgm:t>
    </dgm:pt>
    <dgm:pt modelId="{FBD9E900-CD39-744A-83AE-E0617CC33E2A}" type="sibTrans" cxnId="{7342501D-9D1E-FC46-91BE-40CF1D6B03DB}">
      <dgm:prSet/>
      <dgm:spPr/>
      <dgm:t>
        <a:bodyPr/>
        <a:lstStyle/>
        <a:p>
          <a:endParaRPr lang="de-DE"/>
        </a:p>
      </dgm:t>
    </dgm:pt>
    <dgm:pt modelId="{BF4A1624-9E47-1D40-933E-78E66857009C}" type="pres">
      <dgm:prSet presAssocID="{29CCF94A-D52A-834B-931F-59AE7D883A06}" presName="cycle" presStyleCnt="0">
        <dgm:presLayoutVars>
          <dgm:dir/>
          <dgm:resizeHandles val="exact"/>
        </dgm:presLayoutVars>
      </dgm:prSet>
      <dgm:spPr/>
    </dgm:pt>
    <dgm:pt modelId="{B77CE802-034E-874D-8E51-2097E99C9864}" type="pres">
      <dgm:prSet presAssocID="{999E7239-61ED-0B41-9777-3CE86556E095}" presName="node" presStyleLbl="node1" presStyleIdx="0" presStyleCnt="5">
        <dgm:presLayoutVars>
          <dgm:bulletEnabled val="1"/>
        </dgm:presLayoutVars>
      </dgm:prSet>
      <dgm:spPr/>
    </dgm:pt>
    <dgm:pt modelId="{AACF154F-FAFD-214D-BB44-09393425006C}" type="pres">
      <dgm:prSet presAssocID="{EC46EF01-5A89-9241-8C2B-C9EBCB8DD1BA}" presName="sibTrans" presStyleLbl="sibTrans2D1" presStyleIdx="0" presStyleCnt="5"/>
      <dgm:spPr/>
    </dgm:pt>
    <dgm:pt modelId="{5B656C20-C4FB-A843-A55B-6AD4D62FCAA4}" type="pres">
      <dgm:prSet presAssocID="{EC46EF01-5A89-9241-8C2B-C9EBCB8DD1BA}" presName="connectorText" presStyleLbl="sibTrans2D1" presStyleIdx="0" presStyleCnt="5"/>
      <dgm:spPr/>
    </dgm:pt>
    <dgm:pt modelId="{C24493F2-838A-EF4C-9CA4-3DF81F5DD94A}" type="pres">
      <dgm:prSet presAssocID="{D75ABEFC-7F04-DE4F-AEE7-A6942BF68069}" presName="node" presStyleLbl="node1" presStyleIdx="1" presStyleCnt="5">
        <dgm:presLayoutVars>
          <dgm:bulletEnabled val="1"/>
        </dgm:presLayoutVars>
      </dgm:prSet>
      <dgm:spPr/>
    </dgm:pt>
    <dgm:pt modelId="{F6856718-815E-B448-A5DD-926DE5CF1469}" type="pres">
      <dgm:prSet presAssocID="{E36B0EF1-A7FF-E649-9EAB-F1561E6BC086}" presName="sibTrans" presStyleLbl="sibTrans2D1" presStyleIdx="1" presStyleCnt="5"/>
      <dgm:spPr/>
    </dgm:pt>
    <dgm:pt modelId="{770E695D-CC62-2340-99BB-00482B5BBE7D}" type="pres">
      <dgm:prSet presAssocID="{E36B0EF1-A7FF-E649-9EAB-F1561E6BC086}" presName="connectorText" presStyleLbl="sibTrans2D1" presStyleIdx="1" presStyleCnt="5"/>
      <dgm:spPr/>
    </dgm:pt>
    <dgm:pt modelId="{0406630D-A54B-8642-8AAE-1A30ADFB62A0}" type="pres">
      <dgm:prSet presAssocID="{23472ADA-6711-BA46-8695-73DD7C12B301}" presName="node" presStyleLbl="node1" presStyleIdx="2" presStyleCnt="5">
        <dgm:presLayoutVars>
          <dgm:bulletEnabled val="1"/>
        </dgm:presLayoutVars>
      </dgm:prSet>
      <dgm:spPr/>
    </dgm:pt>
    <dgm:pt modelId="{9D338A51-3C51-FD46-B0FE-7D738B43039C}" type="pres">
      <dgm:prSet presAssocID="{92F0C72E-975B-B346-9C63-22949555FC2D}" presName="sibTrans" presStyleLbl="sibTrans2D1" presStyleIdx="2" presStyleCnt="5"/>
      <dgm:spPr/>
    </dgm:pt>
    <dgm:pt modelId="{3D771FE8-40F6-7749-842F-9B95F30DC1DB}" type="pres">
      <dgm:prSet presAssocID="{92F0C72E-975B-B346-9C63-22949555FC2D}" presName="connectorText" presStyleLbl="sibTrans2D1" presStyleIdx="2" presStyleCnt="5"/>
      <dgm:spPr/>
    </dgm:pt>
    <dgm:pt modelId="{D5EBA835-7739-4D4A-B88F-22E9498359BE}" type="pres">
      <dgm:prSet presAssocID="{5E5A09EF-1CCC-D445-ABD2-E471645E81ED}" presName="node" presStyleLbl="node1" presStyleIdx="3" presStyleCnt="5">
        <dgm:presLayoutVars>
          <dgm:bulletEnabled val="1"/>
        </dgm:presLayoutVars>
      </dgm:prSet>
      <dgm:spPr/>
    </dgm:pt>
    <dgm:pt modelId="{A467345D-B5B6-DF4B-94BB-7BCC307041E8}" type="pres">
      <dgm:prSet presAssocID="{23FFF57A-6B62-E446-8C34-7514322826BF}" presName="sibTrans" presStyleLbl="sibTrans2D1" presStyleIdx="3" presStyleCnt="5"/>
      <dgm:spPr/>
    </dgm:pt>
    <dgm:pt modelId="{AF4F8981-47DF-D446-BFB0-A7A38BBD50D1}" type="pres">
      <dgm:prSet presAssocID="{23FFF57A-6B62-E446-8C34-7514322826BF}" presName="connectorText" presStyleLbl="sibTrans2D1" presStyleIdx="3" presStyleCnt="5"/>
      <dgm:spPr/>
    </dgm:pt>
    <dgm:pt modelId="{5B372BD0-4813-2A4B-865D-9077EB303FBB}" type="pres">
      <dgm:prSet presAssocID="{B22CEC3A-6D9E-F54F-A609-C35B9D37B0C7}" presName="node" presStyleLbl="node1" presStyleIdx="4" presStyleCnt="5">
        <dgm:presLayoutVars>
          <dgm:bulletEnabled val="1"/>
        </dgm:presLayoutVars>
      </dgm:prSet>
      <dgm:spPr/>
    </dgm:pt>
    <dgm:pt modelId="{84CF2ADE-EB84-5B46-B553-93D5961950C2}" type="pres">
      <dgm:prSet presAssocID="{FBD9E900-CD39-744A-83AE-E0617CC33E2A}" presName="sibTrans" presStyleLbl="sibTrans2D1" presStyleIdx="4" presStyleCnt="5"/>
      <dgm:spPr/>
    </dgm:pt>
    <dgm:pt modelId="{81370804-8181-9446-B18A-6F4694CF407A}" type="pres">
      <dgm:prSet presAssocID="{FBD9E900-CD39-744A-83AE-E0617CC33E2A}" presName="connectorText" presStyleLbl="sibTrans2D1" presStyleIdx="4" presStyleCnt="5"/>
      <dgm:spPr/>
    </dgm:pt>
  </dgm:ptLst>
  <dgm:cxnLst>
    <dgm:cxn modelId="{7342501D-9D1E-FC46-91BE-40CF1D6B03DB}" srcId="{29CCF94A-D52A-834B-931F-59AE7D883A06}" destId="{B22CEC3A-6D9E-F54F-A609-C35B9D37B0C7}" srcOrd="4" destOrd="0" parTransId="{3BD79C17-128A-3D42-8961-E76D189A7A2B}" sibTransId="{FBD9E900-CD39-744A-83AE-E0617CC33E2A}"/>
    <dgm:cxn modelId="{C6AFAF1F-CBA9-B34A-A552-8D586C85C8E3}" type="presOf" srcId="{92F0C72E-975B-B346-9C63-22949555FC2D}" destId="{9D338A51-3C51-FD46-B0FE-7D738B43039C}" srcOrd="0" destOrd="0" presId="urn:microsoft.com/office/officeart/2005/8/layout/cycle2"/>
    <dgm:cxn modelId="{867FF83C-3A81-9B4D-A7BF-4228E6937961}" type="presOf" srcId="{5E5A09EF-1CCC-D445-ABD2-E471645E81ED}" destId="{D5EBA835-7739-4D4A-B88F-22E9498359BE}" srcOrd="0" destOrd="0" presId="urn:microsoft.com/office/officeart/2005/8/layout/cycle2"/>
    <dgm:cxn modelId="{75165E64-EA8E-6F4D-9E57-F7467D6A790F}" type="presOf" srcId="{D75ABEFC-7F04-DE4F-AEE7-A6942BF68069}" destId="{C24493F2-838A-EF4C-9CA4-3DF81F5DD94A}" srcOrd="0" destOrd="0" presId="urn:microsoft.com/office/officeart/2005/8/layout/cycle2"/>
    <dgm:cxn modelId="{FDA0AC64-C4C3-1540-ACF6-8A98B71B3551}" type="presOf" srcId="{FBD9E900-CD39-744A-83AE-E0617CC33E2A}" destId="{84CF2ADE-EB84-5B46-B553-93D5961950C2}" srcOrd="0" destOrd="0" presId="urn:microsoft.com/office/officeart/2005/8/layout/cycle2"/>
    <dgm:cxn modelId="{9A252B6E-71E9-2543-ABED-C1219DB0EA08}" type="presOf" srcId="{EC46EF01-5A89-9241-8C2B-C9EBCB8DD1BA}" destId="{5B656C20-C4FB-A843-A55B-6AD4D62FCAA4}" srcOrd="1" destOrd="0" presId="urn:microsoft.com/office/officeart/2005/8/layout/cycle2"/>
    <dgm:cxn modelId="{A3DC306E-B24A-724D-A746-E64A42712A40}" srcId="{29CCF94A-D52A-834B-931F-59AE7D883A06}" destId="{D75ABEFC-7F04-DE4F-AEE7-A6942BF68069}" srcOrd="1" destOrd="0" parTransId="{E9D15031-46AD-CC4C-B9DB-AD919FC1B069}" sibTransId="{E36B0EF1-A7FF-E649-9EAB-F1561E6BC086}"/>
    <dgm:cxn modelId="{92640A51-1579-9C44-9E05-CD17ECEE1179}" type="presOf" srcId="{23FFF57A-6B62-E446-8C34-7514322826BF}" destId="{AF4F8981-47DF-D446-BFB0-A7A38BBD50D1}" srcOrd="1" destOrd="0" presId="urn:microsoft.com/office/officeart/2005/8/layout/cycle2"/>
    <dgm:cxn modelId="{D69D7371-3C41-5248-90BE-EACB899A6AE6}" srcId="{29CCF94A-D52A-834B-931F-59AE7D883A06}" destId="{999E7239-61ED-0B41-9777-3CE86556E095}" srcOrd="0" destOrd="0" parTransId="{DBFF1371-3940-544F-8C0C-674951EB1293}" sibTransId="{EC46EF01-5A89-9241-8C2B-C9EBCB8DD1BA}"/>
    <dgm:cxn modelId="{C76B3D52-A9DE-B448-8DAA-8106320AA9AB}" type="presOf" srcId="{23472ADA-6711-BA46-8695-73DD7C12B301}" destId="{0406630D-A54B-8642-8AAE-1A30ADFB62A0}" srcOrd="0" destOrd="0" presId="urn:microsoft.com/office/officeart/2005/8/layout/cycle2"/>
    <dgm:cxn modelId="{6B8C6C8B-0CE0-7C4E-88CF-B341701CBC12}" type="presOf" srcId="{EC46EF01-5A89-9241-8C2B-C9EBCB8DD1BA}" destId="{AACF154F-FAFD-214D-BB44-09393425006C}" srcOrd="0" destOrd="0" presId="urn:microsoft.com/office/officeart/2005/8/layout/cycle2"/>
    <dgm:cxn modelId="{9B22B39F-1A4A-D34F-A47B-41B658D67346}" type="presOf" srcId="{FBD9E900-CD39-744A-83AE-E0617CC33E2A}" destId="{81370804-8181-9446-B18A-6F4694CF407A}" srcOrd="1" destOrd="0" presId="urn:microsoft.com/office/officeart/2005/8/layout/cycle2"/>
    <dgm:cxn modelId="{73D71DAD-11E8-E540-8F5E-3200B44B5AE3}" srcId="{29CCF94A-D52A-834B-931F-59AE7D883A06}" destId="{5E5A09EF-1CCC-D445-ABD2-E471645E81ED}" srcOrd="3" destOrd="0" parTransId="{7E22657C-61C8-FE42-B6D6-2B62723CFB7E}" sibTransId="{23FFF57A-6B62-E446-8C34-7514322826BF}"/>
    <dgm:cxn modelId="{2986D7B4-2C59-304F-BDB5-14AB7A599766}" type="presOf" srcId="{29CCF94A-D52A-834B-931F-59AE7D883A06}" destId="{BF4A1624-9E47-1D40-933E-78E66857009C}" srcOrd="0" destOrd="0" presId="urn:microsoft.com/office/officeart/2005/8/layout/cycle2"/>
    <dgm:cxn modelId="{D944A5C8-6D05-2F4A-A385-2ACCF50ABC3C}" type="presOf" srcId="{999E7239-61ED-0B41-9777-3CE86556E095}" destId="{B77CE802-034E-874D-8E51-2097E99C9864}" srcOrd="0" destOrd="0" presId="urn:microsoft.com/office/officeart/2005/8/layout/cycle2"/>
    <dgm:cxn modelId="{8DD449CA-5C90-C94B-A9CE-289DCF5B190C}" type="presOf" srcId="{23FFF57A-6B62-E446-8C34-7514322826BF}" destId="{A467345D-B5B6-DF4B-94BB-7BCC307041E8}" srcOrd="0" destOrd="0" presId="urn:microsoft.com/office/officeart/2005/8/layout/cycle2"/>
    <dgm:cxn modelId="{1CEAF2D6-C652-E646-B276-C1D1C6127048}" type="presOf" srcId="{E36B0EF1-A7FF-E649-9EAB-F1561E6BC086}" destId="{770E695D-CC62-2340-99BB-00482B5BBE7D}" srcOrd="1" destOrd="0" presId="urn:microsoft.com/office/officeart/2005/8/layout/cycle2"/>
    <dgm:cxn modelId="{825509D7-B6C0-AB40-B2CF-492605009AF8}" type="presOf" srcId="{92F0C72E-975B-B346-9C63-22949555FC2D}" destId="{3D771FE8-40F6-7749-842F-9B95F30DC1DB}" srcOrd="1" destOrd="0" presId="urn:microsoft.com/office/officeart/2005/8/layout/cycle2"/>
    <dgm:cxn modelId="{BA7742D9-FC59-E24A-909F-C1AF548CFB23}" type="presOf" srcId="{B22CEC3A-6D9E-F54F-A609-C35B9D37B0C7}" destId="{5B372BD0-4813-2A4B-865D-9077EB303FBB}" srcOrd="0" destOrd="0" presId="urn:microsoft.com/office/officeart/2005/8/layout/cycle2"/>
    <dgm:cxn modelId="{F4750CDD-145D-8B4E-868F-1F64AB90529B}" srcId="{29CCF94A-D52A-834B-931F-59AE7D883A06}" destId="{23472ADA-6711-BA46-8695-73DD7C12B301}" srcOrd="2" destOrd="0" parTransId="{EDEB899B-6CD2-B143-9186-30D6FE5B2EA9}" sibTransId="{92F0C72E-975B-B346-9C63-22949555FC2D}"/>
    <dgm:cxn modelId="{454A15E7-5387-254A-B92E-9022ECF37926}" type="presOf" srcId="{E36B0EF1-A7FF-E649-9EAB-F1561E6BC086}" destId="{F6856718-815E-B448-A5DD-926DE5CF1469}" srcOrd="0" destOrd="0" presId="urn:microsoft.com/office/officeart/2005/8/layout/cycle2"/>
    <dgm:cxn modelId="{B8F25581-2792-C248-8BD6-15FC1FF6B271}" type="presParOf" srcId="{BF4A1624-9E47-1D40-933E-78E66857009C}" destId="{B77CE802-034E-874D-8E51-2097E99C9864}" srcOrd="0" destOrd="0" presId="urn:microsoft.com/office/officeart/2005/8/layout/cycle2"/>
    <dgm:cxn modelId="{DC912C9B-2427-F54D-969C-6537AF7866C9}" type="presParOf" srcId="{BF4A1624-9E47-1D40-933E-78E66857009C}" destId="{AACF154F-FAFD-214D-BB44-09393425006C}" srcOrd="1" destOrd="0" presId="urn:microsoft.com/office/officeart/2005/8/layout/cycle2"/>
    <dgm:cxn modelId="{A969E5CF-10A8-F74A-8F32-3E4F38D99B4F}" type="presParOf" srcId="{AACF154F-FAFD-214D-BB44-09393425006C}" destId="{5B656C20-C4FB-A843-A55B-6AD4D62FCAA4}" srcOrd="0" destOrd="0" presId="urn:microsoft.com/office/officeart/2005/8/layout/cycle2"/>
    <dgm:cxn modelId="{6E6A5309-F7D6-8D4F-B480-700D90FEF082}" type="presParOf" srcId="{BF4A1624-9E47-1D40-933E-78E66857009C}" destId="{C24493F2-838A-EF4C-9CA4-3DF81F5DD94A}" srcOrd="2" destOrd="0" presId="urn:microsoft.com/office/officeart/2005/8/layout/cycle2"/>
    <dgm:cxn modelId="{956C5742-9B5C-5443-A79D-FC534BD46D44}" type="presParOf" srcId="{BF4A1624-9E47-1D40-933E-78E66857009C}" destId="{F6856718-815E-B448-A5DD-926DE5CF1469}" srcOrd="3" destOrd="0" presId="urn:microsoft.com/office/officeart/2005/8/layout/cycle2"/>
    <dgm:cxn modelId="{63135A45-6279-3442-9BDC-983ABA40E64F}" type="presParOf" srcId="{F6856718-815E-B448-A5DD-926DE5CF1469}" destId="{770E695D-CC62-2340-99BB-00482B5BBE7D}" srcOrd="0" destOrd="0" presId="urn:microsoft.com/office/officeart/2005/8/layout/cycle2"/>
    <dgm:cxn modelId="{929F3C95-EF87-B04D-AD83-FBE995AC118C}" type="presParOf" srcId="{BF4A1624-9E47-1D40-933E-78E66857009C}" destId="{0406630D-A54B-8642-8AAE-1A30ADFB62A0}" srcOrd="4" destOrd="0" presId="urn:microsoft.com/office/officeart/2005/8/layout/cycle2"/>
    <dgm:cxn modelId="{CB0D3674-1076-F246-B0F3-57D81DB89C52}" type="presParOf" srcId="{BF4A1624-9E47-1D40-933E-78E66857009C}" destId="{9D338A51-3C51-FD46-B0FE-7D738B43039C}" srcOrd="5" destOrd="0" presId="urn:microsoft.com/office/officeart/2005/8/layout/cycle2"/>
    <dgm:cxn modelId="{EB668B86-21A4-AD45-8372-A96189FDEB3A}" type="presParOf" srcId="{9D338A51-3C51-FD46-B0FE-7D738B43039C}" destId="{3D771FE8-40F6-7749-842F-9B95F30DC1DB}" srcOrd="0" destOrd="0" presId="urn:microsoft.com/office/officeart/2005/8/layout/cycle2"/>
    <dgm:cxn modelId="{270036A3-EAAB-BF42-B7BF-DD726A2818EE}" type="presParOf" srcId="{BF4A1624-9E47-1D40-933E-78E66857009C}" destId="{D5EBA835-7739-4D4A-B88F-22E9498359BE}" srcOrd="6" destOrd="0" presId="urn:microsoft.com/office/officeart/2005/8/layout/cycle2"/>
    <dgm:cxn modelId="{7E56F74B-76A2-7049-AF95-7E6B8D5624AE}" type="presParOf" srcId="{BF4A1624-9E47-1D40-933E-78E66857009C}" destId="{A467345D-B5B6-DF4B-94BB-7BCC307041E8}" srcOrd="7" destOrd="0" presId="urn:microsoft.com/office/officeart/2005/8/layout/cycle2"/>
    <dgm:cxn modelId="{4672FF19-21C5-F844-A607-5EF4F4B647B0}" type="presParOf" srcId="{A467345D-B5B6-DF4B-94BB-7BCC307041E8}" destId="{AF4F8981-47DF-D446-BFB0-A7A38BBD50D1}" srcOrd="0" destOrd="0" presId="urn:microsoft.com/office/officeart/2005/8/layout/cycle2"/>
    <dgm:cxn modelId="{21BD648F-6BA7-6B44-B6C8-6B419379A20E}" type="presParOf" srcId="{BF4A1624-9E47-1D40-933E-78E66857009C}" destId="{5B372BD0-4813-2A4B-865D-9077EB303FBB}" srcOrd="8" destOrd="0" presId="urn:microsoft.com/office/officeart/2005/8/layout/cycle2"/>
    <dgm:cxn modelId="{415869F6-F924-4845-A67B-51DBCA03403F}" type="presParOf" srcId="{BF4A1624-9E47-1D40-933E-78E66857009C}" destId="{84CF2ADE-EB84-5B46-B553-93D5961950C2}" srcOrd="9" destOrd="0" presId="urn:microsoft.com/office/officeart/2005/8/layout/cycle2"/>
    <dgm:cxn modelId="{26C55836-131B-CF43-9FC3-17EA2637118C}" type="presParOf" srcId="{84CF2ADE-EB84-5B46-B553-93D5961950C2}" destId="{81370804-8181-9446-B18A-6F4694CF40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CF94A-D52A-834B-931F-59AE7D883A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99E7239-61ED-0B41-9777-3CE86556E095}">
      <dgm:prSet phldrT="[Text]"/>
      <dgm:spPr/>
      <dgm:t>
        <a:bodyPr/>
        <a:lstStyle/>
        <a:p>
          <a:r>
            <a:rPr lang="de-DE" dirty="0"/>
            <a:t>BAFA-Beratung</a:t>
          </a:r>
        </a:p>
      </dgm:t>
    </dgm:pt>
    <dgm:pt modelId="{DBFF1371-3940-544F-8C0C-674951EB1293}" type="parTrans" cxnId="{D69D7371-3C41-5248-90BE-EACB899A6AE6}">
      <dgm:prSet/>
      <dgm:spPr/>
      <dgm:t>
        <a:bodyPr/>
        <a:lstStyle/>
        <a:p>
          <a:endParaRPr lang="de-DE"/>
        </a:p>
      </dgm:t>
    </dgm:pt>
    <dgm:pt modelId="{EC46EF01-5A89-9241-8C2B-C9EBCB8DD1BA}" type="sibTrans" cxnId="{D69D7371-3C41-5248-90BE-EACB899A6AE6}">
      <dgm:prSet/>
      <dgm:spPr/>
      <dgm:t>
        <a:bodyPr/>
        <a:lstStyle/>
        <a:p>
          <a:endParaRPr lang="de-DE"/>
        </a:p>
      </dgm:t>
    </dgm:pt>
    <dgm:pt modelId="{D75ABEFC-7F04-DE4F-AEE7-A6942BF68069}">
      <dgm:prSet phldrT="[Text]"/>
      <dgm:spPr/>
      <dgm:t>
        <a:bodyPr/>
        <a:lstStyle/>
        <a:p>
          <a:r>
            <a:rPr lang="de-DE" dirty="0"/>
            <a:t>Maßnahmen planen</a:t>
          </a:r>
        </a:p>
      </dgm:t>
    </dgm:pt>
    <dgm:pt modelId="{E9D15031-46AD-CC4C-B9DB-AD919FC1B069}" type="parTrans" cxnId="{A3DC306E-B24A-724D-A746-E64A42712A40}">
      <dgm:prSet/>
      <dgm:spPr/>
      <dgm:t>
        <a:bodyPr/>
        <a:lstStyle/>
        <a:p>
          <a:endParaRPr lang="de-DE"/>
        </a:p>
      </dgm:t>
    </dgm:pt>
    <dgm:pt modelId="{E36B0EF1-A7FF-E649-9EAB-F1561E6BC086}" type="sibTrans" cxnId="{A3DC306E-B24A-724D-A746-E64A42712A40}">
      <dgm:prSet/>
      <dgm:spPr/>
      <dgm:t>
        <a:bodyPr/>
        <a:lstStyle/>
        <a:p>
          <a:endParaRPr lang="de-DE"/>
        </a:p>
      </dgm:t>
    </dgm:pt>
    <dgm:pt modelId="{23472ADA-6711-BA46-8695-73DD7C12B301}">
      <dgm:prSet phldrT="[Text]"/>
      <dgm:spPr/>
      <dgm:t>
        <a:bodyPr/>
        <a:lstStyle/>
        <a:p>
          <a:r>
            <a:rPr lang="de-DE" dirty="0"/>
            <a:t>Förderung nutzen</a:t>
          </a:r>
        </a:p>
      </dgm:t>
    </dgm:pt>
    <dgm:pt modelId="{EDEB899B-6CD2-B143-9186-30D6FE5B2EA9}" type="parTrans" cxnId="{F4750CDD-145D-8B4E-868F-1F64AB90529B}">
      <dgm:prSet/>
      <dgm:spPr/>
      <dgm:t>
        <a:bodyPr/>
        <a:lstStyle/>
        <a:p>
          <a:endParaRPr lang="de-DE"/>
        </a:p>
      </dgm:t>
    </dgm:pt>
    <dgm:pt modelId="{92F0C72E-975B-B346-9C63-22949555FC2D}" type="sibTrans" cxnId="{F4750CDD-145D-8B4E-868F-1F64AB90529B}">
      <dgm:prSet/>
      <dgm:spPr/>
      <dgm:t>
        <a:bodyPr/>
        <a:lstStyle/>
        <a:p>
          <a:endParaRPr lang="de-DE"/>
        </a:p>
      </dgm:t>
    </dgm:pt>
    <dgm:pt modelId="{5E5A09EF-1CCC-D445-ABD2-E471645E81ED}">
      <dgm:prSet phldrT="[Text]"/>
      <dgm:spPr/>
      <dgm:t>
        <a:bodyPr/>
        <a:lstStyle/>
        <a:p>
          <a:r>
            <a:rPr lang="de-DE" dirty="0"/>
            <a:t>Umsetzen und Bewerten</a:t>
          </a:r>
        </a:p>
      </dgm:t>
    </dgm:pt>
    <dgm:pt modelId="{7E22657C-61C8-FE42-B6D6-2B62723CFB7E}" type="parTrans" cxnId="{73D71DAD-11E8-E540-8F5E-3200B44B5AE3}">
      <dgm:prSet/>
      <dgm:spPr/>
      <dgm:t>
        <a:bodyPr/>
        <a:lstStyle/>
        <a:p>
          <a:endParaRPr lang="de-DE"/>
        </a:p>
      </dgm:t>
    </dgm:pt>
    <dgm:pt modelId="{23FFF57A-6B62-E446-8C34-7514322826BF}" type="sibTrans" cxnId="{73D71DAD-11E8-E540-8F5E-3200B44B5AE3}">
      <dgm:prSet/>
      <dgm:spPr/>
      <dgm:t>
        <a:bodyPr/>
        <a:lstStyle/>
        <a:p>
          <a:endParaRPr lang="de-DE"/>
        </a:p>
      </dgm:t>
    </dgm:pt>
    <dgm:pt modelId="{B22CEC3A-6D9E-F54F-A609-C35B9D37B0C7}">
      <dgm:prSet phldrT="[Text]"/>
      <dgm:spPr/>
      <dgm:t>
        <a:bodyPr/>
        <a:lstStyle/>
        <a:p>
          <a:r>
            <a:rPr lang="de-DE" dirty="0"/>
            <a:t>Nach 3-4 Jahren: wieder BAFA-Beratung</a:t>
          </a:r>
        </a:p>
      </dgm:t>
    </dgm:pt>
    <dgm:pt modelId="{3BD79C17-128A-3D42-8961-E76D189A7A2B}" type="parTrans" cxnId="{7342501D-9D1E-FC46-91BE-40CF1D6B03DB}">
      <dgm:prSet/>
      <dgm:spPr/>
      <dgm:t>
        <a:bodyPr/>
        <a:lstStyle/>
        <a:p>
          <a:endParaRPr lang="de-DE"/>
        </a:p>
      </dgm:t>
    </dgm:pt>
    <dgm:pt modelId="{FBD9E900-CD39-744A-83AE-E0617CC33E2A}" type="sibTrans" cxnId="{7342501D-9D1E-FC46-91BE-40CF1D6B03DB}">
      <dgm:prSet/>
      <dgm:spPr/>
      <dgm:t>
        <a:bodyPr/>
        <a:lstStyle/>
        <a:p>
          <a:endParaRPr lang="de-DE"/>
        </a:p>
      </dgm:t>
    </dgm:pt>
    <dgm:pt modelId="{BF4A1624-9E47-1D40-933E-78E66857009C}" type="pres">
      <dgm:prSet presAssocID="{29CCF94A-D52A-834B-931F-59AE7D883A06}" presName="cycle" presStyleCnt="0">
        <dgm:presLayoutVars>
          <dgm:dir/>
          <dgm:resizeHandles val="exact"/>
        </dgm:presLayoutVars>
      </dgm:prSet>
      <dgm:spPr/>
    </dgm:pt>
    <dgm:pt modelId="{B77CE802-034E-874D-8E51-2097E99C9864}" type="pres">
      <dgm:prSet presAssocID="{999E7239-61ED-0B41-9777-3CE86556E095}" presName="node" presStyleLbl="node1" presStyleIdx="0" presStyleCnt="5">
        <dgm:presLayoutVars>
          <dgm:bulletEnabled val="1"/>
        </dgm:presLayoutVars>
      </dgm:prSet>
      <dgm:spPr/>
    </dgm:pt>
    <dgm:pt modelId="{AACF154F-FAFD-214D-BB44-09393425006C}" type="pres">
      <dgm:prSet presAssocID="{EC46EF01-5A89-9241-8C2B-C9EBCB8DD1BA}" presName="sibTrans" presStyleLbl="sibTrans2D1" presStyleIdx="0" presStyleCnt="5"/>
      <dgm:spPr/>
    </dgm:pt>
    <dgm:pt modelId="{5B656C20-C4FB-A843-A55B-6AD4D62FCAA4}" type="pres">
      <dgm:prSet presAssocID="{EC46EF01-5A89-9241-8C2B-C9EBCB8DD1BA}" presName="connectorText" presStyleLbl="sibTrans2D1" presStyleIdx="0" presStyleCnt="5"/>
      <dgm:spPr/>
    </dgm:pt>
    <dgm:pt modelId="{C24493F2-838A-EF4C-9CA4-3DF81F5DD94A}" type="pres">
      <dgm:prSet presAssocID="{D75ABEFC-7F04-DE4F-AEE7-A6942BF68069}" presName="node" presStyleLbl="node1" presStyleIdx="1" presStyleCnt="5">
        <dgm:presLayoutVars>
          <dgm:bulletEnabled val="1"/>
        </dgm:presLayoutVars>
      </dgm:prSet>
      <dgm:spPr/>
    </dgm:pt>
    <dgm:pt modelId="{F6856718-815E-B448-A5DD-926DE5CF1469}" type="pres">
      <dgm:prSet presAssocID="{E36B0EF1-A7FF-E649-9EAB-F1561E6BC086}" presName="sibTrans" presStyleLbl="sibTrans2D1" presStyleIdx="1" presStyleCnt="5"/>
      <dgm:spPr/>
    </dgm:pt>
    <dgm:pt modelId="{770E695D-CC62-2340-99BB-00482B5BBE7D}" type="pres">
      <dgm:prSet presAssocID="{E36B0EF1-A7FF-E649-9EAB-F1561E6BC086}" presName="connectorText" presStyleLbl="sibTrans2D1" presStyleIdx="1" presStyleCnt="5"/>
      <dgm:spPr/>
    </dgm:pt>
    <dgm:pt modelId="{0406630D-A54B-8642-8AAE-1A30ADFB62A0}" type="pres">
      <dgm:prSet presAssocID="{23472ADA-6711-BA46-8695-73DD7C12B301}" presName="node" presStyleLbl="node1" presStyleIdx="2" presStyleCnt="5">
        <dgm:presLayoutVars>
          <dgm:bulletEnabled val="1"/>
        </dgm:presLayoutVars>
      </dgm:prSet>
      <dgm:spPr/>
    </dgm:pt>
    <dgm:pt modelId="{9D338A51-3C51-FD46-B0FE-7D738B43039C}" type="pres">
      <dgm:prSet presAssocID="{92F0C72E-975B-B346-9C63-22949555FC2D}" presName="sibTrans" presStyleLbl="sibTrans2D1" presStyleIdx="2" presStyleCnt="5"/>
      <dgm:spPr/>
    </dgm:pt>
    <dgm:pt modelId="{3D771FE8-40F6-7749-842F-9B95F30DC1DB}" type="pres">
      <dgm:prSet presAssocID="{92F0C72E-975B-B346-9C63-22949555FC2D}" presName="connectorText" presStyleLbl="sibTrans2D1" presStyleIdx="2" presStyleCnt="5"/>
      <dgm:spPr/>
    </dgm:pt>
    <dgm:pt modelId="{D5EBA835-7739-4D4A-B88F-22E9498359BE}" type="pres">
      <dgm:prSet presAssocID="{5E5A09EF-1CCC-D445-ABD2-E471645E81ED}" presName="node" presStyleLbl="node1" presStyleIdx="3" presStyleCnt="5">
        <dgm:presLayoutVars>
          <dgm:bulletEnabled val="1"/>
        </dgm:presLayoutVars>
      </dgm:prSet>
      <dgm:spPr/>
    </dgm:pt>
    <dgm:pt modelId="{A467345D-B5B6-DF4B-94BB-7BCC307041E8}" type="pres">
      <dgm:prSet presAssocID="{23FFF57A-6B62-E446-8C34-7514322826BF}" presName="sibTrans" presStyleLbl="sibTrans2D1" presStyleIdx="3" presStyleCnt="5"/>
      <dgm:spPr/>
    </dgm:pt>
    <dgm:pt modelId="{AF4F8981-47DF-D446-BFB0-A7A38BBD50D1}" type="pres">
      <dgm:prSet presAssocID="{23FFF57A-6B62-E446-8C34-7514322826BF}" presName="connectorText" presStyleLbl="sibTrans2D1" presStyleIdx="3" presStyleCnt="5"/>
      <dgm:spPr/>
    </dgm:pt>
    <dgm:pt modelId="{5B372BD0-4813-2A4B-865D-9077EB303FBB}" type="pres">
      <dgm:prSet presAssocID="{B22CEC3A-6D9E-F54F-A609-C35B9D37B0C7}" presName="node" presStyleLbl="node1" presStyleIdx="4" presStyleCnt="5">
        <dgm:presLayoutVars>
          <dgm:bulletEnabled val="1"/>
        </dgm:presLayoutVars>
      </dgm:prSet>
      <dgm:spPr/>
    </dgm:pt>
    <dgm:pt modelId="{84CF2ADE-EB84-5B46-B553-93D5961950C2}" type="pres">
      <dgm:prSet presAssocID="{FBD9E900-CD39-744A-83AE-E0617CC33E2A}" presName="sibTrans" presStyleLbl="sibTrans2D1" presStyleIdx="4" presStyleCnt="5"/>
      <dgm:spPr/>
    </dgm:pt>
    <dgm:pt modelId="{81370804-8181-9446-B18A-6F4694CF407A}" type="pres">
      <dgm:prSet presAssocID="{FBD9E900-CD39-744A-83AE-E0617CC33E2A}" presName="connectorText" presStyleLbl="sibTrans2D1" presStyleIdx="4" presStyleCnt="5"/>
      <dgm:spPr/>
    </dgm:pt>
  </dgm:ptLst>
  <dgm:cxnLst>
    <dgm:cxn modelId="{7342501D-9D1E-FC46-91BE-40CF1D6B03DB}" srcId="{29CCF94A-D52A-834B-931F-59AE7D883A06}" destId="{B22CEC3A-6D9E-F54F-A609-C35B9D37B0C7}" srcOrd="4" destOrd="0" parTransId="{3BD79C17-128A-3D42-8961-E76D189A7A2B}" sibTransId="{FBD9E900-CD39-744A-83AE-E0617CC33E2A}"/>
    <dgm:cxn modelId="{C6AFAF1F-CBA9-B34A-A552-8D586C85C8E3}" type="presOf" srcId="{92F0C72E-975B-B346-9C63-22949555FC2D}" destId="{9D338A51-3C51-FD46-B0FE-7D738B43039C}" srcOrd="0" destOrd="0" presId="urn:microsoft.com/office/officeart/2005/8/layout/cycle2"/>
    <dgm:cxn modelId="{867FF83C-3A81-9B4D-A7BF-4228E6937961}" type="presOf" srcId="{5E5A09EF-1CCC-D445-ABD2-E471645E81ED}" destId="{D5EBA835-7739-4D4A-B88F-22E9498359BE}" srcOrd="0" destOrd="0" presId="urn:microsoft.com/office/officeart/2005/8/layout/cycle2"/>
    <dgm:cxn modelId="{75165E64-EA8E-6F4D-9E57-F7467D6A790F}" type="presOf" srcId="{D75ABEFC-7F04-DE4F-AEE7-A6942BF68069}" destId="{C24493F2-838A-EF4C-9CA4-3DF81F5DD94A}" srcOrd="0" destOrd="0" presId="urn:microsoft.com/office/officeart/2005/8/layout/cycle2"/>
    <dgm:cxn modelId="{FDA0AC64-C4C3-1540-ACF6-8A98B71B3551}" type="presOf" srcId="{FBD9E900-CD39-744A-83AE-E0617CC33E2A}" destId="{84CF2ADE-EB84-5B46-B553-93D5961950C2}" srcOrd="0" destOrd="0" presId="urn:microsoft.com/office/officeart/2005/8/layout/cycle2"/>
    <dgm:cxn modelId="{9A252B6E-71E9-2543-ABED-C1219DB0EA08}" type="presOf" srcId="{EC46EF01-5A89-9241-8C2B-C9EBCB8DD1BA}" destId="{5B656C20-C4FB-A843-A55B-6AD4D62FCAA4}" srcOrd="1" destOrd="0" presId="urn:microsoft.com/office/officeart/2005/8/layout/cycle2"/>
    <dgm:cxn modelId="{A3DC306E-B24A-724D-A746-E64A42712A40}" srcId="{29CCF94A-D52A-834B-931F-59AE7D883A06}" destId="{D75ABEFC-7F04-DE4F-AEE7-A6942BF68069}" srcOrd="1" destOrd="0" parTransId="{E9D15031-46AD-CC4C-B9DB-AD919FC1B069}" sibTransId="{E36B0EF1-A7FF-E649-9EAB-F1561E6BC086}"/>
    <dgm:cxn modelId="{92640A51-1579-9C44-9E05-CD17ECEE1179}" type="presOf" srcId="{23FFF57A-6B62-E446-8C34-7514322826BF}" destId="{AF4F8981-47DF-D446-BFB0-A7A38BBD50D1}" srcOrd="1" destOrd="0" presId="urn:microsoft.com/office/officeart/2005/8/layout/cycle2"/>
    <dgm:cxn modelId="{D69D7371-3C41-5248-90BE-EACB899A6AE6}" srcId="{29CCF94A-D52A-834B-931F-59AE7D883A06}" destId="{999E7239-61ED-0B41-9777-3CE86556E095}" srcOrd="0" destOrd="0" parTransId="{DBFF1371-3940-544F-8C0C-674951EB1293}" sibTransId="{EC46EF01-5A89-9241-8C2B-C9EBCB8DD1BA}"/>
    <dgm:cxn modelId="{C76B3D52-A9DE-B448-8DAA-8106320AA9AB}" type="presOf" srcId="{23472ADA-6711-BA46-8695-73DD7C12B301}" destId="{0406630D-A54B-8642-8AAE-1A30ADFB62A0}" srcOrd="0" destOrd="0" presId="urn:microsoft.com/office/officeart/2005/8/layout/cycle2"/>
    <dgm:cxn modelId="{6B8C6C8B-0CE0-7C4E-88CF-B341701CBC12}" type="presOf" srcId="{EC46EF01-5A89-9241-8C2B-C9EBCB8DD1BA}" destId="{AACF154F-FAFD-214D-BB44-09393425006C}" srcOrd="0" destOrd="0" presId="urn:microsoft.com/office/officeart/2005/8/layout/cycle2"/>
    <dgm:cxn modelId="{9B22B39F-1A4A-D34F-A47B-41B658D67346}" type="presOf" srcId="{FBD9E900-CD39-744A-83AE-E0617CC33E2A}" destId="{81370804-8181-9446-B18A-6F4694CF407A}" srcOrd="1" destOrd="0" presId="urn:microsoft.com/office/officeart/2005/8/layout/cycle2"/>
    <dgm:cxn modelId="{73D71DAD-11E8-E540-8F5E-3200B44B5AE3}" srcId="{29CCF94A-D52A-834B-931F-59AE7D883A06}" destId="{5E5A09EF-1CCC-D445-ABD2-E471645E81ED}" srcOrd="3" destOrd="0" parTransId="{7E22657C-61C8-FE42-B6D6-2B62723CFB7E}" sibTransId="{23FFF57A-6B62-E446-8C34-7514322826BF}"/>
    <dgm:cxn modelId="{2986D7B4-2C59-304F-BDB5-14AB7A599766}" type="presOf" srcId="{29CCF94A-D52A-834B-931F-59AE7D883A06}" destId="{BF4A1624-9E47-1D40-933E-78E66857009C}" srcOrd="0" destOrd="0" presId="urn:microsoft.com/office/officeart/2005/8/layout/cycle2"/>
    <dgm:cxn modelId="{D944A5C8-6D05-2F4A-A385-2ACCF50ABC3C}" type="presOf" srcId="{999E7239-61ED-0B41-9777-3CE86556E095}" destId="{B77CE802-034E-874D-8E51-2097E99C9864}" srcOrd="0" destOrd="0" presId="urn:microsoft.com/office/officeart/2005/8/layout/cycle2"/>
    <dgm:cxn modelId="{8DD449CA-5C90-C94B-A9CE-289DCF5B190C}" type="presOf" srcId="{23FFF57A-6B62-E446-8C34-7514322826BF}" destId="{A467345D-B5B6-DF4B-94BB-7BCC307041E8}" srcOrd="0" destOrd="0" presId="urn:microsoft.com/office/officeart/2005/8/layout/cycle2"/>
    <dgm:cxn modelId="{1CEAF2D6-C652-E646-B276-C1D1C6127048}" type="presOf" srcId="{E36B0EF1-A7FF-E649-9EAB-F1561E6BC086}" destId="{770E695D-CC62-2340-99BB-00482B5BBE7D}" srcOrd="1" destOrd="0" presId="urn:microsoft.com/office/officeart/2005/8/layout/cycle2"/>
    <dgm:cxn modelId="{825509D7-B6C0-AB40-B2CF-492605009AF8}" type="presOf" srcId="{92F0C72E-975B-B346-9C63-22949555FC2D}" destId="{3D771FE8-40F6-7749-842F-9B95F30DC1DB}" srcOrd="1" destOrd="0" presId="urn:microsoft.com/office/officeart/2005/8/layout/cycle2"/>
    <dgm:cxn modelId="{BA7742D9-FC59-E24A-909F-C1AF548CFB23}" type="presOf" srcId="{B22CEC3A-6D9E-F54F-A609-C35B9D37B0C7}" destId="{5B372BD0-4813-2A4B-865D-9077EB303FBB}" srcOrd="0" destOrd="0" presId="urn:microsoft.com/office/officeart/2005/8/layout/cycle2"/>
    <dgm:cxn modelId="{F4750CDD-145D-8B4E-868F-1F64AB90529B}" srcId="{29CCF94A-D52A-834B-931F-59AE7D883A06}" destId="{23472ADA-6711-BA46-8695-73DD7C12B301}" srcOrd="2" destOrd="0" parTransId="{EDEB899B-6CD2-B143-9186-30D6FE5B2EA9}" sibTransId="{92F0C72E-975B-B346-9C63-22949555FC2D}"/>
    <dgm:cxn modelId="{454A15E7-5387-254A-B92E-9022ECF37926}" type="presOf" srcId="{E36B0EF1-A7FF-E649-9EAB-F1561E6BC086}" destId="{F6856718-815E-B448-A5DD-926DE5CF1469}" srcOrd="0" destOrd="0" presId="urn:microsoft.com/office/officeart/2005/8/layout/cycle2"/>
    <dgm:cxn modelId="{B8F25581-2792-C248-8BD6-15FC1FF6B271}" type="presParOf" srcId="{BF4A1624-9E47-1D40-933E-78E66857009C}" destId="{B77CE802-034E-874D-8E51-2097E99C9864}" srcOrd="0" destOrd="0" presId="urn:microsoft.com/office/officeart/2005/8/layout/cycle2"/>
    <dgm:cxn modelId="{DC912C9B-2427-F54D-969C-6537AF7866C9}" type="presParOf" srcId="{BF4A1624-9E47-1D40-933E-78E66857009C}" destId="{AACF154F-FAFD-214D-BB44-09393425006C}" srcOrd="1" destOrd="0" presId="urn:microsoft.com/office/officeart/2005/8/layout/cycle2"/>
    <dgm:cxn modelId="{A969E5CF-10A8-F74A-8F32-3E4F38D99B4F}" type="presParOf" srcId="{AACF154F-FAFD-214D-BB44-09393425006C}" destId="{5B656C20-C4FB-A843-A55B-6AD4D62FCAA4}" srcOrd="0" destOrd="0" presId="urn:microsoft.com/office/officeart/2005/8/layout/cycle2"/>
    <dgm:cxn modelId="{6E6A5309-F7D6-8D4F-B480-700D90FEF082}" type="presParOf" srcId="{BF4A1624-9E47-1D40-933E-78E66857009C}" destId="{C24493F2-838A-EF4C-9CA4-3DF81F5DD94A}" srcOrd="2" destOrd="0" presId="urn:microsoft.com/office/officeart/2005/8/layout/cycle2"/>
    <dgm:cxn modelId="{956C5742-9B5C-5443-A79D-FC534BD46D44}" type="presParOf" srcId="{BF4A1624-9E47-1D40-933E-78E66857009C}" destId="{F6856718-815E-B448-A5DD-926DE5CF1469}" srcOrd="3" destOrd="0" presId="urn:microsoft.com/office/officeart/2005/8/layout/cycle2"/>
    <dgm:cxn modelId="{63135A45-6279-3442-9BDC-983ABA40E64F}" type="presParOf" srcId="{F6856718-815E-B448-A5DD-926DE5CF1469}" destId="{770E695D-CC62-2340-99BB-00482B5BBE7D}" srcOrd="0" destOrd="0" presId="urn:microsoft.com/office/officeart/2005/8/layout/cycle2"/>
    <dgm:cxn modelId="{929F3C95-EF87-B04D-AD83-FBE995AC118C}" type="presParOf" srcId="{BF4A1624-9E47-1D40-933E-78E66857009C}" destId="{0406630D-A54B-8642-8AAE-1A30ADFB62A0}" srcOrd="4" destOrd="0" presId="urn:microsoft.com/office/officeart/2005/8/layout/cycle2"/>
    <dgm:cxn modelId="{CB0D3674-1076-F246-B0F3-57D81DB89C52}" type="presParOf" srcId="{BF4A1624-9E47-1D40-933E-78E66857009C}" destId="{9D338A51-3C51-FD46-B0FE-7D738B43039C}" srcOrd="5" destOrd="0" presId="urn:microsoft.com/office/officeart/2005/8/layout/cycle2"/>
    <dgm:cxn modelId="{EB668B86-21A4-AD45-8372-A96189FDEB3A}" type="presParOf" srcId="{9D338A51-3C51-FD46-B0FE-7D738B43039C}" destId="{3D771FE8-40F6-7749-842F-9B95F30DC1DB}" srcOrd="0" destOrd="0" presId="urn:microsoft.com/office/officeart/2005/8/layout/cycle2"/>
    <dgm:cxn modelId="{270036A3-EAAB-BF42-B7BF-DD726A2818EE}" type="presParOf" srcId="{BF4A1624-9E47-1D40-933E-78E66857009C}" destId="{D5EBA835-7739-4D4A-B88F-22E9498359BE}" srcOrd="6" destOrd="0" presId="urn:microsoft.com/office/officeart/2005/8/layout/cycle2"/>
    <dgm:cxn modelId="{7E56F74B-76A2-7049-AF95-7E6B8D5624AE}" type="presParOf" srcId="{BF4A1624-9E47-1D40-933E-78E66857009C}" destId="{A467345D-B5B6-DF4B-94BB-7BCC307041E8}" srcOrd="7" destOrd="0" presId="urn:microsoft.com/office/officeart/2005/8/layout/cycle2"/>
    <dgm:cxn modelId="{4672FF19-21C5-F844-A607-5EF4F4B647B0}" type="presParOf" srcId="{A467345D-B5B6-DF4B-94BB-7BCC307041E8}" destId="{AF4F8981-47DF-D446-BFB0-A7A38BBD50D1}" srcOrd="0" destOrd="0" presId="urn:microsoft.com/office/officeart/2005/8/layout/cycle2"/>
    <dgm:cxn modelId="{21BD648F-6BA7-6B44-B6C8-6B419379A20E}" type="presParOf" srcId="{BF4A1624-9E47-1D40-933E-78E66857009C}" destId="{5B372BD0-4813-2A4B-865D-9077EB303FBB}" srcOrd="8" destOrd="0" presId="urn:microsoft.com/office/officeart/2005/8/layout/cycle2"/>
    <dgm:cxn modelId="{415869F6-F924-4845-A67B-51DBCA03403F}" type="presParOf" srcId="{BF4A1624-9E47-1D40-933E-78E66857009C}" destId="{84CF2ADE-EB84-5B46-B553-93D5961950C2}" srcOrd="9" destOrd="0" presId="urn:microsoft.com/office/officeart/2005/8/layout/cycle2"/>
    <dgm:cxn modelId="{26C55836-131B-CF43-9FC3-17EA2637118C}" type="presParOf" srcId="{84CF2ADE-EB84-5B46-B553-93D5961950C2}" destId="{81370804-8181-9446-B18A-6F4694CF40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E802-034E-874D-8E51-2097E99C9864}">
      <dsp:nvSpPr>
        <dsp:cNvPr id="0" name=""/>
        <dsp:cNvSpPr/>
      </dsp:nvSpPr>
      <dsp:spPr>
        <a:xfrm>
          <a:off x="1628111" y="792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BAFA-Beratung</a:t>
          </a:r>
        </a:p>
      </dsp:txBody>
      <dsp:txXfrm>
        <a:off x="1808017" y="180698"/>
        <a:ext cx="868662" cy="868662"/>
      </dsp:txXfrm>
    </dsp:sp>
    <dsp:sp modelId="{AACF154F-FAFD-214D-BB44-09393425006C}">
      <dsp:nvSpPr>
        <dsp:cNvPr id="0" name=""/>
        <dsp:cNvSpPr/>
      </dsp:nvSpPr>
      <dsp:spPr>
        <a:xfrm rot="2160000">
          <a:off x="2817580" y="944017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2826914" y="998212"/>
        <a:ext cx="228075" cy="248766"/>
      </dsp:txXfrm>
    </dsp:sp>
    <dsp:sp modelId="{C24493F2-838A-EF4C-9CA4-3DF81F5DD94A}">
      <dsp:nvSpPr>
        <dsp:cNvPr id="0" name=""/>
        <dsp:cNvSpPr/>
      </dsp:nvSpPr>
      <dsp:spPr>
        <a:xfrm>
          <a:off x="3119317" y="1084217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Maßnahmen planen</a:t>
          </a:r>
        </a:p>
      </dsp:txBody>
      <dsp:txXfrm>
        <a:off x="3299223" y="1264123"/>
        <a:ext cx="868662" cy="868662"/>
      </dsp:txXfrm>
    </dsp:sp>
    <dsp:sp modelId="{F6856718-815E-B448-A5DD-926DE5CF1469}">
      <dsp:nvSpPr>
        <dsp:cNvPr id="0" name=""/>
        <dsp:cNvSpPr/>
      </dsp:nvSpPr>
      <dsp:spPr>
        <a:xfrm rot="6480000">
          <a:off x="3288698" y="2358888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3352674" y="2395329"/>
        <a:ext cx="228075" cy="248766"/>
      </dsp:txXfrm>
    </dsp:sp>
    <dsp:sp modelId="{0406630D-A54B-8642-8AAE-1A30ADFB62A0}">
      <dsp:nvSpPr>
        <dsp:cNvPr id="0" name=""/>
        <dsp:cNvSpPr/>
      </dsp:nvSpPr>
      <dsp:spPr>
        <a:xfrm>
          <a:off x="2549727" y="2837234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Förderung nutzen</a:t>
          </a:r>
        </a:p>
      </dsp:txBody>
      <dsp:txXfrm>
        <a:off x="2729633" y="3017140"/>
        <a:ext cx="868662" cy="868662"/>
      </dsp:txXfrm>
    </dsp:sp>
    <dsp:sp modelId="{9D338A51-3C51-FD46-B0FE-7D738B43039C}">
      <dsp:nvSpPr>
        <dsp:cNvPr id="0" name=""/>
        <dsp:cNvSpPr/>
      </dsp:nvSpPr>
      <dsp:spPr>
        <a:xfrm rot="10800000">
          <a:off x="2088659" y="3244166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2186405" y="3327088"/>
        <a:ext cx="228075" cy="248766"/>
      </dsp:txXfrm>
    </dsp:sp>
    <dsp:sp modelId="{D5EBA835-7739-4D4A-B88F-22E9498359BE}">
      <dsp:nvSpPr>
        <dsp:cNvPr id="0" name=""/>
        <dsp:cNvSpPr/>
      </dsp:nvSpPr>
      <dsp:spPr>
        <a:xfrm>
          <a:off x="706496" y="2837234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Umsetzen und Bewerten</a:t>
          </a:r>
        </a:p>
      </dsp:txBody>
      <dsp:txXfrm>
        <a:off x="886402" y="3017140"/>
        <a:ext cx="868662" cy="868662"/>
      </dsp:txXfrm>
    </dsp:sp>
    <dsp:sp modelId="{A467345D-B5B6-DF4B-94BB-7BCC307041E8}">
      <dsp:nvSpPr>
        <dsp:cNvPr id="0" name=""/>
        <dsp:cNvSpPr/>
      </dsp:nvSpPr>
      <dsp:spPr>
        <a:xfrm rot="15120000">
          <a:off x="875877" y="2376428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939853" y="2505831"/>
        <a:ext cx="228075" cy="248766"/>
      </dsp:txXfrm>
    </dsp:sp>
    <dsp:sp modelId="{5B372BD0-4813-2A4B-865D-9077EB303FBB}">
      <dsp:nvSpPr>
        <dsp:cNvPr id="0" name=""/>
        <dsp:cNvSpPr/>
      </dsp:nvSpPr>
      <dsp:spPr>
        <a:xfrm>
          <a:off x="136906" y="1084217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Nach 3-4 Jahren: wieder BAFA-Beratung</a:t>
          </a:r>
        </a:p>
      </dsp:txBody>
      <dsp:txXfrm>
        <a:off x="316812" y="1264123"/>
        <a:ext cx="868662" cy="868662"/>
      </dsp:txXfrm>
    </dsp:sp>
    <dsp:sp modelId="{84CF2ADE-EB84-5B46-B553-93D5961950C2}">
      <dsp:nvSpPr>
        <dsp:cNvPr id="0" name=""/>
        <dsp:cNvSpPr/>
      </dsp:nvSpPr>
      <dsp:spPr>
        <a:xfrm rot="19440000">
          <a:off x="1326375" y="954857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1335709" y="1066506"/>
        <a:ext cx="228075" cy="24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E802-034E-874D-8E51-2097E99C9864}">
      <dsp:nvSpPr>
        <dsp:cNvPr id="0" name=""/>
        <dsp:cNvSpPr/>
      </dsp:nvSpPr>
      <dsp:spPr>
        <a:xfrm>
          <a:off x="1628111" y="792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BAFA-Beratung</a:t>
          </a:r>
        </a:p>
      </dsp:txBody>
      <dsp:txXfrm>
        <a:off x="1808017" y="180698"/>
        <a:ext cx="868662" cy="868662"/>
      </dsp:txXfrm>
    </dsp:sp>
    <dsp:sp modelId="{AACF154F-FAFD-214D-BB44-09393425006C}">
      <dsp:nvSpPr>
        <dsp:cNvPr id="0" name=""/>
        <dsp:cNvSpPr/>
      </dsp:nvSpPr>
      <dsp:spPr>
        <a:xfrm rot="2160000">
          <a:off x="2817580" y="944017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2826914" y="998212"/>
        <a:ext cx="228075" cy="248766"/>
      </dsp:txXfrm>
    </dsp:sp>
    <dsp:sp modelId="{C24493F2-838A-EF4C-9CA4-3DF81F5DD94A}">
      <dsp:nvSpPr>
        <dsp:cNvPr id="0" name=""/>
        <dsp:cNvSpPr/>
      </dsp:nvSpPr>
      <dsp:spPr>
        <a:xfrm>
          <a:off x="3119317" y="1084217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Maßnahmen planen</a:t>
          </a:r>
        </a:p>
      </dsp:txBody>
      <dsp:txXfrm>
        <a:off x="3299223" y="1264123"/>
        <a:ext cx="868662" cy="868662"/>
      </dsp:txXfrm>
    </dsp:sp>
    <dsp:sp modelId="{F6856718-815E-B448-A5DD-926DE5CF1469}">
      <dsp:nvSpPr>
        <dsp:cNvPr id="0" name=""/>
        <dsp:cNvSpPr/>
      </dsp:nvSpPr>
      <dsp:spPr>
        <a:xfrm rot="6480000">
          <a:off x="3288698" y="2358888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3352674" y="2395329"/>
        <a:ext cx="228075" cy="248766"/>
      </dsp:txXfrm>
    </dsp:sp>
    <dsp:sp modelId="{0406630D-A54B-8642-8AAE-1A30ADFB62A0}">
      <dsp:nvSpPr>
        <dsp:cNvPr id="0" name=""/>
        <dsp:cNvSpPr/>
      </dsp:nvSpPr>
      <dsp:spPr>
        <a:xfrm>
          <a:off x="2549727" y="2837234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Förderung nutzen</a:t>
          </a:r>
        </a:p>
      </dsp:txBody>
      <dsp:txXfrm>
        <a:off x="2729633" y="3017140"/>
        <a:ext cx="868662" cy="868662"/>
      </dsp:txXfrm>
    </dsp:sp>
    <dsp:sp modelId="{9D338A51-3C51-FD46-B0FE-7D738B43039C}">
      <dsp:nvSpPr>
        <dsp:cNvPr id="0" name=""/>
        <dsp:cNvSpPr/>
      </dsp:nvSpPr>
      <dsp:spPr>
        <a:xfrm rot="10800000">
          <a:off x="2088659" y="3244166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2186405" y="3327088"/>
        <a:ext cx="228075" cy="248766"/>
      </dsp:txXfrm>
    </dsp:sp>
    <dsp:sp modelId="{D5EBA835-7739-4D4A-B88F-22E9498359BE}">
      <dsp:nvSpPr>
        <dsp:cNvPr id="0" name=""/>
        <dsp:cNvSpPr/>
      </dsp:nvSpPr>
      <dsp:spPr>
        <a:xfrm>
          <a:off x="706496" y="2837234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Umsetzen und Bewerten</a:t>
          </a:r>
        </a:p>
      </dsp:txBody>
      <dsp:txXfrm>
        <a:off x="886402" y="3017140"/>
        <a:ext cx="868662" cy="868662"/>
      </dsp:txXfrm>
    </dsp:sp>
    <dsp:sp modelId="{A467345D-B5B6-DF4B-94BB-7BCC307041E8}">
      <dsp:nvSpPr>
        <dsp:cNvPr id="0" name=""/>
        <dsp:cNvSpPr/>
      </dsp:nvSpPr>
      <dsp:spPr>
        <a:xfrm rot="15120000">
          <a:off x="875877" y="2376428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 rot="10800000">
        <a:off x="939853" y="2505831"/>
        <a:ext cx="228075" cy="248766"/>
      </dsp:txXfrm>
    </dsp:sp>
    <dsp:sp modelId="{5B372BD0-4813-2A4B-865D-9077EB303FBB}">
      <dsp:nvSpPr>
        <dsp:cNvPr id="0" name=""/>
        <dsp:cNvSpPr/>
      </dsp:nvSpPr>
      <dsp:spPr>
        <a:xfrm>
          <a:off x="136906" y="1084217"/>
          <a:ext cx="1228474" cy="1228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Nach 3-4 Jahren: wieder BAFA-Beratung</a:t>
          </a:r>
        </a:p>
      </dsp:txBody>
      <dsp:txXfrm>
        <a:off x="316812" y="1264123"/>
        <a:ext cx="868662" cy="868662"/>
      </dsp:txXfrm>
    </dsp:sp>
    <dsp:sp modelId="{84CF2ADE-EB84-5B46-B553-93D5961950C2}">
      <dsp:nvSpPr>
        <dsp:cNvPr id="0" name=""/>
        <dsp:cNvSpPr/>
      </dsp:nvSpPr>
      <dsp:spPr>
        <a:xfrm rot="19440000">
          <a:off x="1326375" y="954857"/>
          <a:ext cx="325821" cy="414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1335709" y="1066506"/>
        <a:ext cx="228075" cy="24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D1F9F-C713-9A46-8244-107F500B6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06B998-08A6-3A43-B69F-999E50D4E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64354AA-B014-B644-926F-A4B1F142D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27DF375-FF89-7944-BBCC-4441993D7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9832DEC-1DD4-FD4C-A770-789F0E3AC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4A567-BB10-8A4A-9146-57CC0093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E6F8B-D36F-1B41-92A4-ED5AC57DD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3C2D318-B12A-9548-BD2A-02047A2B0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20" y="6327549"/>
            <a:ext cx="1052386" cy="393926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60430B9-ADCC-F643-A747-A9E5E73BA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B9D1F22-BD82-8D44-B0C0-6DDFA6D94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BFE242FE-39F3-D24E-B82E-7379C5961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7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DBB9E-FCD4-C04E-85D5-B8C8CA0E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99EE2D-C442-3B4C-B939-048BB14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A78A570-71BC-674F-BBA4-972426366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2397306-4A21-C848-A3D9-8888003F1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ECB0552-3849-5246-A19E-50FBDD757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024F9-2E50-CE4E-B40B-A720027E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855FD9-1281-3949-8C6E-23281ED20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AB51A8-1736-4E45-AAE5-1BD5F5E5D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DC76B31-74B8-354F-9C0F-977C1B65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E22B29D-3734-7247-8FC3-92562F898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2B6E843-5DCA-684E-8186-B66C90E6F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1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42C24-4413-D44C-AC24-CABB0527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761C93-A5B6-534D-8D1A-EA66F61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E07F33-A03D-554F-BA27-95B457339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04C496-8A48-B941-95A9-0CE48F75B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F73D8D-F930-3846-BDC4-04F4B6012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4ACA0AF-AD85-DD43-AFC8-8F0880AE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0CCC369-EB65-2141-A5BE-7C942CBA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AEA11DA6-519C-6B47-99B9-E62E8CCF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26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2C2D6-6F76-1844-888F-7272D1A6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2DA1D5D-F60F-B044-BC82-68FB99EC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DA89FCD-6071-C74D-9449-852B96FF3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2F36FEE-84F0-F44C-8989-4E426DB51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37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BF4B41-D498-9A49-9036-6B903ED6A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4E2BC6-3D03-034F-945E-04A4D0E2B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69B147-23BC-1647-8F23-32517D58C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85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D419F-B302-E547-B176-C8D5A58E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1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DC10AC-6CFD-3144-814F-637F71B0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53967"/>
            <a:ext cx="6172200" cy="400708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938888-96B7-D04E-B399-48B89B84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E211E8-BF7F-1B42-A865-F5784567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1153FC-9984-7F48-910A-DF893291E89F}" type="datetimeFigureOut">
              <a:rPr lang="de-DE" smtClean="0"/>
              <a:t>10.04.2024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58785F-1FC6-A142-94CA-F45C3695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5FAC19-9D1F-284D-802D-455E2FC4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FBF4E2-EE2E-9744-8188-3310F9EF23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4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03423E-5ECC-274A-B905-907A51262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90B5F5-E2A8-674C-A90E-3D57FE0C6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72ABF3F-777A-6248-98E9-8E74FE4DA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9880" y="6356350"/>
            <a:ext cx="206151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A1153FC-9984-7F48-910A-DF893291E89F}" type="datetimeFigureOut">
              <a:rPr lang="de-DE" smtClean="0"/>
              <a:pPr/>
              <a:t>10.04.2024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FD5AE4B-51EB-BC4B-BDDD-6E0F1FE04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/>
            <a:r>
              <a:rPr lang="de-DE"/>
              <a:t>e·SCAN® Berater &amp; Auditoren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DF156DE-F38D-324D-A1BA-A905646B6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r"/>
            <a:fld id="{A0FBF4E2-EE2E-9744-8188-3310F9EF232F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10" name="Grafik 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DAFAD48-DC05-9A4B-84AB-876644FDD4C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20" y="6327549"/>
            <a:ext cx="1052386" cy="39392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4EA707C-A91B-CA4F-BAC6-FFDFE17D1540}"/>
              </a:ext>
            </a:extLst>
          </p:cNvPr>
          <p:cNvSpPr/>
          <p:nvPr userDrawn="1"/>
        </p:nvSpPr>
        <p:spPr>
          <a:xfrm>
            <a:off x="-1" y="1690689"/>
            <a:ext cx="12192001" cy="4567498"/>
          </a:xfrm>
          <a:prstGeom prst="rect">
            <a:avLst/>
          </a:prstGeom>
          <a:pattFill prst="pct5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77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518D5-D70F-B341-AF37-E3F49679A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Energieeffizienz in Unternehmen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088F14-68D9-5C4B-ADC4-CD0F4337D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Analyse – Förderung - Praxisbeispiele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2AE27E-0F66-3FE0-6E10-55D55FAD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406" y="576263"/>
            <a:ext cx="15494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59"/>
            <a:ext cx="10515600" cy="38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ea typeface="Tahoma" panose="020B0604030504040204" pitchFamily="34" charset="0"/>
                <a:cs typeface="Damascus" pitchFamily="2" charset="-78"/>
                <a:sym typeface="Wingdings" pitchFamily="2" charset="2"/>
              </a:rPr>
              <a:t> </a:t>
            </a:r>
            <a:r>
              <a:rPr lang="de-DE" sz="1600" b="1" dirty="0">
                <a:ea typeface="Tahoma" panose="020B0604030504040204" pitchFamily="34" charset="0"/>
                <a:cs typeface="Damascus" pitchFamily="2" charset="-78"/>
                <a:sym typeface="Wingdings" pitchFamily="2" charset="2"/>
              </a:rPr>
              <a:t>SINNVOLL: Gesamtheitliche Betrachtung &amp; 1-2 Jahresplanung</a:t>
            </a: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</a:rPr>
              <a:t>Bisher häufige Hemmnisse / Fehlerquellen: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Aufträge vor Förderantrag auslösen bzw. keine Förderanträge stellen, aus Unwissen oder wegen abschreckender Bürokratie;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Projekte vermischen und Verwendungsnachweise dadurch gefährden;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Nichtbeachtung von Fristen; falsche Abfolgen; fehlende Angebote;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Falsche und fehlende Interpretation von Messdaten bzw. vorhandenen Daten und Informationen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mangelnde Kenntnis von Marktmechanismen und qualifiziertem Personal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„abgeschottete Unternehmen“ / Beratungsresistenz (mangelnder Zugang zu Wissen, Programmen, Alternativen)</a:t>
            </a:r>
          </a:p>
          <a:p>
            <a:r>
              <a:rPr lang="de-DE" sz="1400" dirty="0">
                <a:ea typeface="Tahoma" panose="020B0604030504040204" pitchFamily="34" charset="0"/>
                <a:cs typeface="Damascus" pitchFamily="2" charset="-78"/>
              </a:rPr>
              <a:t>Bauchentscheidungen bei der Umsetzung bzw. Finanzierung von Maßnahmen / Allokation der Mittel / Entscheidungen werden nicht auf der Grundlage von Fakten getroffen; Maßnahmen werden punktuell ausgewählt anstelle einer ganzheitlichen Betrachtung;</a:t>
            </a:r>
          </a:p>
          <a:p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800" dirty="0">
              <a:ea typeface="Tahoma" panose="020B060403050404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515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F95E828C-7033-9272-22BF-199E71936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716181"/>
              </p:ext>
            </p:extLst>
          </p:nvPr>
        </p:nvGraphicFramePr>
        <p:xfrm>
          <a:off x="1177316" y="1916459"/>
          <a:ext cx="4484698" cy="406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93F99C7-C22F-0D29-FAD7-75890CD7F6BB}"/>
              </a:ext>
            </a:extLst>
          </p:cNvPr>
          <p:cNvSpPr txBox="1"/>
          <p:nvPr/>
        </p:nvSpPr>
        <p:spPr>
          <a:xfrm>
            <a:off x="6529988" y="2997536"/>
            <a:ext cx="49777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Aufnahme der IST-Situation mit 80% Förderung und Erstellung eines ganzheitlichen Energieberichtes gem. DIN EN 16247-1.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Bewertung der Maßnahmenvorschläge und Erstellung einer Umsetzungsplanung unter Nutzung der Fördermöglichkeiten.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Umsetzung der Planung und Evaluierung.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BAFA-Förderung alle 4 Jahre möglich.</a:t>
            </a:r>
          </a:p>
        </p:txBody>
      </p:sp>
    </p:spTree>
    <p:extLst>
      <p:ext uri="{BB962C8B-B14F-4D97-AF65-F5344CB8AC3E}">
        <p14:creationId xmlns:p14="http://schemas.microsoft.com/office/powerpoint/2010/main" val="153973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F95E828C-7033-9272-22BF-199E71936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904729"/>
              </p:ext>
            </p:extLst>
          </p:nvPr>
        </p:nvGraphicFramePr>
        <p:xfrm>
          <a:off x="1177316" y="1916459"/>
          <a:ext cx="4484698" cy="406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F35A5FB2-8EA8-7BCB-098E-E9842DDEDD50}"/>
              </a:ext>
            </a:extLst>
          </p:cNvPr>
          <p:cNvSpPr txBox="1"/>
          <p:nvPr/>
        </p:nvSpPr>
        <p:spPr>
          <a:xfrm>
            <a:off x="6572377" y="2064970"/>
            <a:ext cx="5030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Energiebericht gem. DIN EN 16247-1: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Bilanzgrenzen &amp; Energieverbrauch,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Energieeinsatz &amp; Energieverbraucher,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Energetische Aspekte / Bewertung zur Ableitung von Maßnahmen;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 Verbraucherliste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Kaufmännisches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Lastganganalysen, Betrachtung Netzentgelte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Maßnahmenempfehlungen, bspw. nach Amortisation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itchFamily="2" charset="2"/>
              </a:rPr>
              <a:t>Spezifische Maßnahmen-Berechnungen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Förderprogramme und Anwendung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80% Förderung des Berichts für KMU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2192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31F801-4C24-C353-4024-FD097CFF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0997" cy="66323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Energetische Bewertung / Verbraucherliste</a:t>
            </a:r>
          </a:p>
          <a:p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A1CC804F-4288-154F-AC40-6EF1DD61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74907"/>
              </p:ext>
            </p:extLst>
          </p:nvPr>
        </p:nvGraphicFramePr>
        <p:xfrm>
          <a:off x="454172" y="2488864"/>
          <a:ext cx="1136036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90">
                  <a:extLst>
                    <a:ext uri="{9D8B030D-6E8A-4147-A177-3AD203B41FA5}">
                      <a16:colId xmlns:a16="http://schemas.microsoft.com/office/drawing/2014/main" val="2596396409"/>
                    </a:ext>
                  </a:extLst>
                </a:gridCol>
                <a:gridCol w="2294156">
                  <a:extLst>
                    <a:ext uri="{9D8B030D-6E8A-4147-A177-3AD203B41FA5}">
                      <a16:colId xmlns:a16="http://schemas.microsoft.com/office/drawing/2014/main" val="4200118323"/>
                    </a:ext>
                  </a:extLst>
                </a:gridCol>
                <a:gridCol w="1429247">
                  <a:extLst>
                    <a:ext uri="{9D8B030D-6E8A-4147-A177-3AD203B41FA5}">
                      <a16:colId xmlns:a16="http://schemas.microsoft.com/office/drawing/2014/main" val="3377035910"/>
                    </a:ext>
                  </a:extLst>
                </a:gridCol>
                <a:gridCol w="4796867">
                  <a:extLst>
                    <a:ext uri="{9D8B030D-6E8A-4147-A177-3AD203B41FA5}">
                      <a16:colId xmlns:a16="http://schemas.microsoft.com/office/drawing/2014/main" val="3521091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Verbraucher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Verbrauch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Aspekte (Was beeinflusst der Verbrauch?)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5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Heizkessel GB-xxx (Heizwärme)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645.000 kWh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Technologie, Service gem. Wartung und Service, Einbindung, Einstellungen, Zustand des Verteilnetzes, Isolierung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7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Kompressor</a:t>
                      </a:r>
                    </a:p>
                    <a:p>
                      <a:r>
                        <a:rPr lang="de-DE" sz="1400" dirty="0"/>
                        <a:t>(Druckluft)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350.000 kWh 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Abnahmeverhalten, Druckniveau, Netzinfrastruktur und Zustand des Verteilnetzes, Anschlüsse und Endgeräte, Einbindung in den Prozess (angemessene Ladezeiten); Umgang mit Druckluft / Sensibilisierung (ASM: Verbot abblasen);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87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549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31F801-4C24-C353-4024-FD097CFF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0997" cy="66323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Energetische Bewertung / Verbraucherliste</a:t>
            </a:r>
          </a:p>
          <a:p>
            <a:endParaRPr lang="de-DE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A1CC804F-4288-154F-AC40-6EF1DD61CCF2}"/>
              </a:ext>
            </a:extLst>
          </p:cNvPr>
          <p:cNvGraphicFramePr>
            <a:graphicFrameLocks noGrp="1"/>
          </p:cNvGraphicFramePr>
          <p:nvPr/>
        </p:nvGraphicFramePr>
        <p:xfrm>
          <a:off x="454172" y="2488864"/>
          <a:ext cx="1136036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90">
                  <a:extLst>
                    <a:ext uri="{9D8B030D-6E8A-4147-A177-3AD203B41FA5}">
                      <a16:colId xmlns:a16="http://schemas.microsoft.com/office/drawing/2014/main" val="2596396409"/>
                    </a:ext>
                  </a:extLst>
                </a:gridCol>
                <a:gridCol w="2294156">
                  <a:extLst>
                    <a:ext uri="{9D8B030D-6E8A-4147-A177-3AD203B41FA5}">
                      <a16:colId xmlns:a16="http://schemas.microsoft.com/office/drawing/2014/main" val="4200118323"/>
                    </a:ext>
                  </a:extLst>
                </a:gridCol>
                <a:gridCol w="1429247">
                  <a:extLst>
                    <a:ext uri="{9D8B030D-6E8A-4147-A177-3AD203B41FA5}">
                      <a16:colId xmlns:a16="http://schemas.microsoft.com/office/drawing/2014/main" val="3377035910"/>
                    </a:ext>
                  </a:extLst>
                </a:gridCol>
                <a:gridCol w="4796867">
                  <a:extLst>
                    <a:ext uri="{9D8B030D-6E8A-4147-A177-3AD203B41FA5}">
                      <a16:colId xmlns:a16="http://schemas.microsoft.com/office/drawing/2014/main" val="3521091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Verbraucher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Verbrauch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Baujahr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Aspekte (Was beeinflusst der Verbrauch?)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55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Heizkessel GB-xxx (Heizwärme)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645.000 kWh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Technologie, Service gem. Wartung und Service, Einbindung, Einstellungen, Zustand des Verteilnetzes, Isolierung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7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Kompressor</a:t>
                      </a:r>
                    </a:p>
                    <a:p>
                      <a:r>
                        <a:rPr lang="de-DE" sz="1400" dirty="0"/>
                        <a:t>(Druckluft)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350.000 kWh 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Abnahmeverhalten, Druckniveau, Netzinfrastruktur und Zustand des Verteilnetzes, Anschlüsse und Endgeräte, Einbindung in den Prozess (angemessene Ladezeiten); Umgang mit Druckluft / Sensibilisierung (ASM: Verbot abblasen);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87208"/>
                  </a:ext>
                </a:extLst>
              </a:tr>
            </a:tbl>
          </a:graphicData>
        </a:graphic>
      </p:graphicFrame>
      <p:sp>
        <p:nvSpPr>
          <p:cNvPr id="3" name="Pfeil nach unten 2">
            <a:extLst>
              <a:ext uri="{FF2B5EF4-FFF2-40B4-BE49-F238E27FC236}">
                <a16:creationId xmlns:a16="http://schemas.microsoft.com/office/drawing/2014/main" id="{DF8714CD-7E50-A24B-3AB4-9FBF8A244896}"/>
              </a:ext>
            </a:extLst>
          </p:cNvPr>
          <p:cNvSpPr/>
          <p:nvPr/>
        </p:nvSpPr>
        <p:spPr>
          <a:xfrm rot="2670920">
            <a:off x="6516845" y="4150971"/>
            <a:ext cx="333060" cy="1059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82DE52-FA93-BC02-1207-C742C561602C}"/>
              </a:ext>
            </a:extLst>
          </p:cNvPr>
          <p:cNvSpPr txBox="1"/>
          <p:nvPr/>
        </p:nvSpPr>
        <p:spPr>
          <a:xfrm>
            <a:off x="3276095" y="5260199"/>
            <a:ext cx="764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Ableitung von Maßnahmen =&gt; Umsetzung planen / Fördermöglichkeiten prüfen</a:t>
            </a:r>
          </a:p>
        </p:txBody>
      </p:sp>
    </p:spTree>
    <p:extLst>
      <p:ext uri="{BB962C8B-B14F-4D97-AF65-F5344CB8AC3E}">
        <p14:creationId xmlns:p14="http://schemas.microsoft.com/office/powerpoint/2010/main" val="247954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Fördermöglichkeiten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22BA77-E764-BB8A-BBAC-DE1A6FB8C450}"/>
              </a:ext>
            </a:extLst>
          </p:cNvPr>
          <p:cNvSpPr txBox="1"/>
          <p:nvPr/>
        </p:nvSpPr>
        <p:spPr>
          <a:xfrm>
            <a:off x="2948728" y="3385098"/>
            <a:ext cx="6294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Grundlagen / Programme / Hinweise</a:t>
            </a:r>
          </a:p>
        </p:txBody>
      </p:sp>
    </p:spTree>
    <p:extLst>
      <p:ext uri="{BB962C8B-B14F-4D97-AF65-F5344CB8AC3E}">
        <p14:creationId xmlns:p14="http://schemas.microsoft.com/office/powerpoint/2010/main" val="1109762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/>
              <a:t>Allgemeine Unterscheidungen bei Förderprogrammen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Wohn- und Nichtwohngebäude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im gewerblichen: KMU und Nicht-KMU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250 Mitarbeiter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50 Mio. Jahresumsatz</a:t>
            </a:r>
          </a:p>
          <a:p>
            <a:pPr marL="457200" lvl="1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De-minimis und AGVO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16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5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>
            <a:normAutofit/>
          </a:bodyPr>
          <a:lstStyle/>
          <a:p>
            <a:r>
              <a:rPr lang="de-DE" sz="4000" dirty="0"/>
              <a:t>DE-Minimis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Beihilfe für Unternehmen von einem EU-Mitgliedstaat, der Betrag wird als geringfügig angesehen (lateinisch, „auf kleine Dinge“)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allgemeine Begrenzung innerhalb von 3 Steuerjahren auf 200.000 €, für Unternehmen des Straßentransportsektors 100.000 €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auch beantragte und noch nicht bewilligte Förderungen sind zu berücksichtigen!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bei Verbundunternehmen ist die gesamte Unternehmensstruktur zu berücksichtigen!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komplette Investition kann als förderfähige Investition angesetzt werden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17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>
            <a:normAutofit/>
          </a:bodyPr>
          <a:lstStyle/>
          <a:p>
            <a:r>
              <a:rPr lang="de-DE" sz="4000" dirty="0"/>
              <a:t>AGVO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Allgemeine Gruppenfreistellungsverordnung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definiert staatliche Beihilfen, welche von der Anmeldepflicht bei der EU freigestellt sind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Beihilfen mit deutlich höheren Fördervolumen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höhere Mindestinvestition erforderlich (</a:t>
            </a:r>
            <a:r>
              <a:rPr lang="de-DE" sz="2200" dirty="0" err="1">
                <a:solidFill>
                  <a:schemeClr val="tx1"/>
                </a:solidFill>
              </a:rPr>
              <a:t>Bsp</a:t>
            </a:r>
            <a:r>
              <a:rPr lang="de-DE" sz="2200" dirty="0">
                <a:solidFill>
                  <a:schemeClr val="tx1"/>
                </a:solidFill>
              </a:rPr>
              <a:t>: „Sachsen-Anhalt ENERGIE“)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oft nur sogenannte „Mehrinvestitionskosten“ förderfähig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200" dirty="0" err="1">
                <a:solidFill>
                  <a:schemeClr val="tx1"/>
                </a:solidFill>
              </a:rPr>
              <a:t>Bsp</a:t>
            </a:r>
            <a:r>
              <a:rPr lang="de-DE" sz="2200" dirty="0">
                <a:solidFill>
                  <a:schemeClr val="tx1"/>
                </a:solidFill>
              </a:rPr>
              <a:t>: Elektroauto – Auto mit Verbrennungsmotor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18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sz="4000" dirty="0"/>
              <a:t>Aktuelle</a:t>
            </a:r>
            <a:r>
              <a:rPr lang="de-DE" dirty="0"/>
              <a:t>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Landesebene: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Sachsen-Anhalt ENERGIE (IB)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GRW-Unternehmensförderung (IB)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weitere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tx1"/>
                </a:solidFill>
              </a:rPr>
              <a:t>Bundesebene: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Kommunalrichtlinie (ZUG)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Bundesförderung effiziente Gebäude (KfW &amp; BAFA)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Energie- und Ressourceneffizienz in der Wirtschaft (BAFA)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Förderung Ladestationen (KfW)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weitere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19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6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59"/>
            <a:ext cx="10515600" cy="38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000" dirty="0">
              <a:ea typeface="Tahoma" panose="020B0604030504040204" pitchFamily="34" charset="0"/>
              <a:cs typeface="Damascus" pitchFamily="2" charset="-78"/>
            </a:endParaRP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Kurzvorstellung</a:t>
            </a: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Zielstellung</a:t>
            </a: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Energiemanagement &amp; Energieanalyse (als Handlungsansatz)</a:t>
            </a: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Fördermöglichkeiten</a:t>
            </a:r>
          </a:p>
          <a:p>
            <a:pPr lvl="1"/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Für Beratung und Förderbegleitung</a:t>
            </a:r>
          </a:p>
          <a:p>
            <a:pPr lvl="1"/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Für die Umsetzung von Maßnahmen</a:t>
            </a: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Praxisbeispiele / Fragen (Unternehmen, Wohngebäude / Nicht-Wohngebäude)</a:t>
            </a:r>
          </a:p>
          <a:p>
            <a:r>
              <a:rPr lang="de-DE" sz="2000" dirty="0">
                <a:ea typeface="Tahoma" panose="020B0604030504040204" pitchFamily="34" charset="0"/>
                <a:cs typeface="Damascus" pitchFamily="2" charset="-78"/>
              </a:rPr>
              <a:t>Kontaktdaten</a:t>
            </a:r>
          </a:p>
          <a:p>
            <a:endParaRPr lang="de-DE" sz="20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2000" dirty="0">
              <a:ea typeface="Tahoma" panose="020B060403050404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079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7831047" cy="4968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Sachsen-Anhalt ENERGIE (Investitionsbank Sachsen-Anhalt)</a:t>
            </a:r>
          </a:p>
          <a:p>
            <a:pPr marL="0" indent="0" algn="just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Umsetzung muss bis 31.01.2023 erfolgt sein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mind. 20 % Energieeinsparung muss nachgewiesen werden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Gefördert werden u.a. KMU, Großunternehmen und </a:t>
            </a:r>
          </a:p>
          <a:p>
            <a:pPr marL="457200" lvl="1" indent="0" algn="just">
              <a:buNone/>
            </a:pPr>
            <a:r>
              <a:rPr lang="de-DE" sz="2000" dirty="0">
                <a:solidFill>
                  <a:schemeClr val="tx1"/>
                </a:solidFill>
              </a:rPr>
              <a:t>kommunale Eigenbetriebe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Regelfördersatz bis max. 45 % + 5 % Bonus für KMU, </a:t>
            </a:r>
          </a:p>
          <a:p>
            <a:pPr marL="457200" lvl="1" indent="0" algn="just">
              <a:buNone/>
            </a:pPr>
            <a:r>
              <a:rPr lang="de-DE" sz="2000" dirty="0">
                <a:solidFill>
                  <a:schemeClr val="tx1"/>
                </a:solidFill>
              </a:rPr>
              <a:t>abhängig von Unternehmensgröße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Max. 4,00 € pro eingesparte kWh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max. Zuschuss von 500.000 €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De-minimis &amp; AGVO möglich</a:t>
            </a:r>
          </a:p>
          <a:p>
            <a:pPr marL="457200" lvl="1" indent="0" algn="just">
              <a:buNone/>
            </a:pPr>
            <a:r>
              <a:rPr lang="de-DE" sz="1200" dirty="0">
                <a:solidFill>
                  <a:schemeClr val="tx1"/>
                </a:solidFill>
              </a:rPr>
              <a:t>Quelle: https://</a:t>
            </a:r>
            <a:r>
              <a:rPr lang="de-DE" sz="1200" dirty="0" err="1">
                <a:solidFill>
                  <a:schemeClr val="tx1"/>
                </a:solidFill>
              </a:rPr>
              <a:t>www.ib</a:t>
            </a:r>
            <a:r>
              <a:rPr lang="de-DE" sz="1200" dirty="0">
                <a:solidFill>
                  <a:schemeClr val="tx1"/>
                </a:solidFill>
              </a:rPr>
              <a:t>-sachsen-</a:t>
            </a:r>
            <a:r>
              <a:rPr lang="de-DE" sz="1200" dirty="0" err="1">
                <a:solidFill>
                  <a:schemeClr val="tx1"/>
                </a:solidFill>
              </a:rPr>
              <a:t>anhalt.de</a:t>
            </a:r>
            <a:r>
              <a:rPr lang="de-DE" sz="1200" dirty="0">
                <a:solidFill>
                  <a:schemeClr val="tx1"/>
                </a:solidFill>
              </a:rPr>
              <a:t>/unternehmen/umwelt-</a:t>
            </a:r>
            <a:r>
              <a:rPr lang="de-DE" sz="1200" dirty="0" err="1">
                <a:solidFill>
                  <a:schemeClr val="tx1"/>
                </a:solidFill>
              </a:rPr>
              <a:t>schuetzen</a:t>
            </a:r>
            <a:r>
              <a:rPr lang="de-DE" sz="1200" dirty="0">
                <a:solidFill>
                  <a:schemeClr val="tx1"/>
                </a:solidFill>
              </a:rPr>
              <a:t>/</a:t>
            </a:r>
            <a:r>
              <a:rPr lang="de-DE" sz="1200" dirty="0" err="1">
                <a:solidFill>
                  <a:schemeClr val="tx1"/>
                </a:solidFill>
              </a:rPr>
              <a:t>sachsen-anhalt</a:t>
            </a:r>
            <a:r>
              <a:rPr lang="de-DE" sz="1200" dirty="0">
                <a:solidFill>
                  <a:schemeClr val="tx1"/>
                </a:solidFill>
              </a:rPr>
              <a:t>-energie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20</a:t>
            </a:fld>
            <a:endParaRPr lang="en-US" dirty="0">
              <a:solidFill>
                <a:srgbClr val="00133A"/>
              </a:solidFill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7E699D-AECE-DBDE-7477-A941B06E8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16" y="1804267"/>
            <a:ext cx="3630847" cy="441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17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GRW Unternehmensförderung (Investitionsbank Sachsen-Anhalt)</a:t>
            </a:r>
          </a:p>
          <a:p>
            <a:pPr marL="0" indent="0" algn="just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förderfähige Sachanlageinvestitionen im Zusammenhang mit der Schaffung/Sicherung von Dauerarbeitsplätzen für eine </a:t>
            </a:r>
            <a:r>
              <a:rPr lang="de-DE" sz="2000" dirty="0" err="1">
                <a:solidFill>
                  <a:schemeClr val="tx1"/>
                </a:solidFill>
              </a:rPr>
              <a:t>Vorhabenslaufzeit</a:t>
            </a:r>
            <a:r>
              <a:rPr lang="de-DE" sz="2000" dirty="0">
                <a:solidFill>
                  <a:schemeClr val="tx1"/>
                </a:solidFill>
              </a:rPr>
              <a:t> von maximal 36 Monaten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Bis zu 35 % des förderfähigen Investitionsvolumens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für gewerbliche Unternehmen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de-DE" sz="2000" dirty="0">
                <a:solidFill>
                  <a:schemeClr val="tx1"/>
                </a:solidFill>
              </a:rPr>
              <a:t>Quelle: </a:t>
            </a:r>
            <a:r>
              <a:rPr lang="de-DE" sz="1200" dirty="0">
                <a:solidFill>
                  <a:schemeClr val="tx1"/>
                </a:solidFill>
              </a:rPr>
              <a:t>https://</a:t>
            </a:r>
            <a:r>
              <a:rPr lang="de-DE" sz="1200" dirty="0" err="1">
                <a:solidFill>
                  <a:schemeClr val="tx1"/>
                </a:solidFill>
              </a:rPr>
              <a:t>www.ib</a:t>
            </a:r>
            <a:r>
              <a:rPr lang="de-DE" sz="1200" dirty="0">
                <a:solidFill>
                  <a:schemeClr val="tx1"/>
                </a:solidFill>
              </a:rPr>
              <a:t>-sachsen-</a:t>
            </a:r>
            <a:r>
              <a:rPr lang="de-DE" sz="1200" dirty="0" err="1">
                <a:solidFill>
                  <a:schemeClr val="tx1"/>
                </a:solidFill>
              </a:rPr>
              <a:t>anhalt.de</a:t>
            </a:r>
            <a:r>
              <a:rPr lang="de-DE" sz="1200" dirty="0">
                <a:solidFill>
                  <a:schemeClr val="tx1"/>
                </a:solidFill>
              </a:rPr>
              <a:t>/unternehmen/investieren-finanzieren/</a:t>
            </a:r>
            <a:r>
              <a:rPr lang="de-DE" sz="1200" dirty="0" err="1">
                <a:solidFill>
                  <a:schemeClr val="tx1"/>
                </a:solidFill>
              </a:rPr>
              <a:t>grw-unternehmensfoerderung</a:t>
            </a:r>
            <a:endParaRPr lang="de-DE" sz="1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21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65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Kommunalrichtlinie (ZUG)</a:t>
            </a: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ZUG = Zukunft-Umwelt-Gesellschaft gGmbH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Richtlinie unterstützt kommunale Akteur*innen bei der Umsetzung von Maßnahmen zur Reduzierung von Treibhausgasemissionen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Unterscheidung in strategische und investive Förderschwerpunkte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SK:KK unterstützende Beratungsstelle (Service- und Kompetenzzentrum: Kommunaler Klimaschutz)</a:t>
            </a:r>
          </a:p>
          <a:p>
            <a:pPr marL="457200" lvl="1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de-DE" sz="2000" dirty="0">
                <a:solidFill>
                  <a:schemeClr val="tx1"/>
                </a:solidFill>
              </a:rPr>
              <a:t>Quelle: </a:t>
            </a:r>
            <a:r>
              <a:rPr lang="de-DE" sz="1200" dirty="0">
                <a:solidFill>
                  <a:schemeClr val="tx1"/>
                </a:solidFill>
              </a:rPr>
              <a:t>https://</a:t>
            </a:r>
            <a:r>
              <a:rPr lang="de-DE" sz="1200" dirty="0" err="1">
                <a:solidFill>
                  <a:schemeClr val="tx1"/>
                </a:solidFill>
              </a:rPr>
              <a:t>www.klimaschutz.de</a:t>
            </a:r>
            <a:r>
              <a:rPr lang="de-DE" sz="1200" dirty="0">
                <a:solidFill>
                  <a:schemeClr val="tx1"/>
                </a:solidFill>
              </a:rPr>
              <a:t>/de</a:t>
            </a:r>
          </a:p>
          <a:p>
            <a:pPr marL="457200" lvl="1" indent="0" algn="just"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Bundesförderung effiziente Gebäude (KfW &amp; BAFA)</a:t>
            </a:r>
          </a:p>
          <a:p>
            <a:pPr marL="0" indent="0" algn="just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3 Teilprogramme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Bundesförderung effiziente Gebäude – Wohngebäude (BEG WG)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Bundesförderung effiziente Gebäude – Nichtwohngebäude (BEG NWG)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Bundesförderung effiziente Gebäude – Einzelmaßnahmen (BEG EM)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BEG WG und BEG NWG über KfW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BEG EM über BAFA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antragsberechtigt sind z.B. Privatpersonen, Kommunen, Unternehmen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Förderhöhe abhängig von Maßnahme bzw. Klasse des Effizienzgebäudes</a:t>
            </a:r>
            <a:endParaRPr lang="de-DE" sz="18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23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61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Bundesförderung effiziente Gebäude (KfW &amp; BAFA) // </a:t>
            </a:r>
            <a:r>
              <a:rPr lang="de-DE" sz="2200" dirty="0">
                <a:solidFill>
                  <a:srgbClr val="FF0000"/>
                </a:solidFill>
              </a:rPr>
              <a:t>Änderungen seit 15.8.22 !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3 Teilprogramme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Bundesförderung effiziente Gebäude – Einzelmaßnahmen (BEG EM)</a:t>
            </a: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24</a:t>
            </a:fld>
            <a:endParaRPr lang="en-US" dirty="0">
              <a:solidFill>
                <a:srgbClr val="00133A"/>
              </a:solidFill>
            </a:endParaRP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7080AB5-CAAE-0899-8699-E25B012C2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23" y="2968834"/>
            <a:ext cx="6152685" cy="32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5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Energie- und Ressourceneffizienz in der Wirtschaft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5 Module</a:t>
            </a:r>
            <a:endParaRPr lang="de-DE" sz="2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1: Querschnittstechnologien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z.B.: Kompressoren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2: Prozesswärme aus erneuerbaren Energien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3: Mess-, Steuer- und Regelungstechnik, Sensorik und EMS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4: Energie- und Ressourcenbezogene Optimierung von Anlagen und Prozessen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5: Transformationskonzepte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antragsberechtigt sind z.B. Kommunen und deren Eigenbetriebe, Unternehmen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De-minimis &amp; AGVO möglich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25</a:t>
            </a:fld>
            <a:endParaRPr lang="en-US" dirty="0">
              <a:solidFill>
                <a:srgbClr val="00133A"/>
              </a:solidFill>
            </a:endParaRPr>
          </a:p>
        </p:txBody>
      </p:sp>
      <p:pic>
        <p:nvPicPr>
          <p:cNvPr id="6" name="Grafik 5" descr="Ein Bild, das Text, drinnen, rostfrei, Verkaufsautomat enthält.&#10;&#10;Automatisch generierte Beschreibung">
            <a:extLst>
              <a:ext uri="{FF2B5EF4-FFF2-40B4-BE49-F238E27FC236}">
                <a16:creationId xmlns:a16="http://schemas.microsoft.com/office/drawing/2014/main" id="{3B0D09DB-59B9-B4A4-3754-6DCED6677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000" y="2262433"/>
            <a:ext cx="1803661" cy="13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Energie- und Ressourceneffizienz in der Wirtschaft</a:t>
            </a:r>
          </a:p>
          <a:p>
            <a:pPr marL="0" indent="0" algn="just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Förderhöhen</a:t>
            </a:r>
            <a:endParaRPr lang="de-DE" sz="2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1: max. 30 %, KMU + 10 %, max. 200.000 €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2: max. 45 %, KMU + 10 %, max. 15 </a:t>
            </a:r>
            <a:r>
              <a:rPr lang="de-DE" sz="2000" dirty="0" err="1">
                <a:solidFill>
                  <a:schemeClr val="tx1"/>
                </a:solidFill>
              </a:rPr>
              <a:t>Mio</a:t>
            </a:r>
            <a:r>
              <a:rPr lang="de-DE" sz="2000" dirty="0">
                <a:solidFill>
                  <a:schemeClr val="tx1"/>
                </a:solidFill>
              </a:rPr>
              <a:t> €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3: max. 30 %, KMU + 10 %, max. 15 </a:t>
            </a:r>
            <a:r>
              <a:rPr lang="de-DE" sz="2000" dirty="0" err="1">
                <a:solidFill>
                  <a:schemeClr val="tx1"/>
                </a:solidFill>
              </a:rPr>
              <a:t>Mio</a:t>
            </a:r>
            <a:r>
              <a:rPr lang="de-DE" sz="2000" dirty="0">
                <a:solidFill>
                  <a:schemeClr val="tx1"/>
                </a:solidFill>
              </a:rPr>
              <a:t> €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4: max. 30 %, KMU + 10 % // bzw. 500 €/Tonne CO</a:t>
            </a:r>
            <a:r>
              <a:rPr lang="de-DE" sz="2000" baseline="-25000" dirty="0">
                <a:solidFill>
                  <a:schemeClr val="tx1"/>
                </a:solidFill>
              </a:rPr>
              <a:t>2</a:t>
            </a:r>
            <a:r>
              <a:rPr lang="de-DE" sz="2000" dirty="0">
                <a:solidFill>
                  <a:schemeClr val="tx1"/>
                </a:solidFill>
              </a:rPr>
              <a:t>, KMU 900 €/Tonne CO</a:t>
            </a:r>
            <a:r>
              <a:rPr lang="de-DE" sz="2000" baseline="-25000" dirty="0">
                <a:solidFill>
                  <a:schemeClr val="tx1"/>
                </a:solidFill>
              </a:rPr>
              <a:t>2</a:t>
            </a:r>
            <a:r>
              <a:rPr lang="de-DE" sz="2000" dirty="0">
                <a:solidFill>
                  <a:schemeClr val="tx1"/>
                </a:solidFill>
              </a:rPr>
              <a:t>, max. 15 </a:t>
            </a:r>
            <a:r>
              <a:rPr lang="de-DE" sz="2000" dirty="0" err="1">
                <a:solidFill>
                  <a:schemeClr val="tx1"/>
                </a:solidFill>
              </a:rPr>
              <a:t>Mio</a:t>
            </a:r>
            <a:r>
              <a:rPr lang="de-DE" sz="2000" dirty="0">
                <a:solidFill>
                  <a:schemeClr val="tx1"/>
                </a:solidFill>
              </a:rPr>
              <a:t> €</a:t>
            </a:r>
            <a:endParaRPr lang="de-DE" sz="2000" baseline="-250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Modul 5: max. 50 %, KMU + 10 %, max. 80.000 €</a:t>
            </a:r>
            <a:endParaRPr lang="de-DE" sz="2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26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99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Aktuelle Förderprogramme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chemeClr val="tx1"/>
                </a:solidFill>
              </a:rPr>
              <a:t>Förderung Ladestationen (KfW)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2 Programme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441: Ladestationen für Unternehmen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439: öffentlich zugängliche Ladestationen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900 € pro Ladepunkt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m</a:t>
            </a:r>
            <a:r>
              <a:rPr lang="de-DE" sz="2000" dirty="0">
                <a:solidFill>
                  <a:schemeClr val="tx1"/>
                </a:solidFill>
              </a:rPr>
              <a:t>ax. 10 Ladepunkte (9.000 €)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tx1"/>
                </a:solidFill>
              </a:rPr>
              <a:t>m</a:t>
            </a:r>
            <a:r>
              <a:rPr lang="de-DE" sz="2000" dirty="0">
                <a:solidFill>
                  <a:schemeClr val="tx1"/>
                </a:solidFill>
              </a:rPr>
              <a:t>ax. 22 kW Ladeleistung pro Ladepunkt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tx1"/>
                </a:solidFill>
              </a:rPr>
              <a:t>Voraussetzung: Versorgung mit EE-Strom</a:t>
            </a: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27</a:t>
            </a:fld>
            <a:endParaRPr lang="en-US" dirty="0">
              <a:solidFill>
                <a:srgbClr val="00133A"/>
              </a:solidFill>
            </a:endParaRPr>
          </a:p>
        </p:txBody>
      </p:sp>
      <p:pic>
        <p:nvPicPr>
          <p:cNvPr id="6" name="Grafik 5" descr="Ein Bild, das Baum, draußen, Gras enthält.&#10;&#10;Automatisch generierte Beschreibung">
            <a:extLst>
              <a:ext uri="{FF2B5EF4-FFF2-40B4-BE49-F238E27FC236}">
                <a16:creationId xmlns:a16="http://schemas.microsoft.com/office/drawing/2014/main" id="{A4E56460-00AD-8915-AEF2-18B5CA5FA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91741" y="2899923"/>
            <a:ext cx="2234154" cy="16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27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48EE-B135-C94A-AF41-8CC7BC5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7" cy="704850"/>
          </a:xfrm>
        </p:spPr>
        <p:txBody>
          <a:bodyPr/>
          <a:lstStyle/>
          <a:p>
            <a:r>
              <a:rPr lang="de-DE" dirty="0"/>
              <a:t>Allgemeine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CC57E-D3DB-7247-93A5-546D5D87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8275"/>
            <a:ext cx="9962091" cy="5177209"/>
          </a:xfrm>
        </p:spPr>
        <p:txBody>
          <a:bodyPr>
            <a:normAutofit/>
          </a:bodyPr>
          <a:lstStyle/>
          <a:p>
            <a:endParaRPr lang="de-DE" dirty="0"/>
          </a:p>
          <a:p>
            <a:pPr algn="just"/>
            <a:r>
              <a:rPr lang="de-DE" sz="2200" u="sng" dirty="0">
                <a:solidFill>
                  <a:schemeClr val="tx1"/>
                </a:solidFill>
              </a:rPr>
              <a:t>vor</a:t>
            </a:r>
            <a:r>
              <a:rPr lang="de-DE" sz="2200" dirty="0">
                <a:solidFill>
                  <a:schemeClr val="tx1"/>
                </a:solidFill>
              </a:rPr>
              <a:t> Projektbeginn ist </a:t>
            </a:r>
            <a:r>
              <a:rPr lang="de-DE" sz="2200" u="sng" dirty="0">
                <a:solidFill>
                  <a:schemeClr val="tx1"/>
                </a:solidFill>
              </a:rPr>
              <a:t>immer</a:t>
            </a:r>
            <a:r>
              <a:rPr lang="de-DE" sz="2200" dirty="0">
                <a:solidFill>
                  <a:schemeClr val="tx1"/>
                </a:solidFill>
              </a:rPr>
              <a:t> der Antrag zu stellen</a:t>
            </a:r>
          </a:p>
          <a:p>
            <a:pPr lvl="1" algn="just"/>
            <a:r>
              <a:rPr lang="de-DE" sz="2000" dirty="0">
                <a:solidFill>
                  <a:schemeClr val="tx1"/>
                </a:solidFill>
              </a:rPr>
              <a:t>Auftragserteilungen werden bereits als Beginn angesehen, ausgenommen Planungs-leistungen</a:t>
            </a:r>
          </a:p>
          <a:p>
            <a:pPr algn="just"/>
            <a:r>
              <a:rPr lang="de-DE" sz="2200" dirty="0">
                <a:solidFill>
                  <a:schemeClr val="tx1"/>
                </a:solidFill>
              </a:rPr>
              <a:t>Vergabeordnungen sind zu beachten, bspw. Einholung Vergleichsangebote oder Durchführung einer Ausschreibung</a:t>
            </a:r>
          </a:p>
          <a:p>
            <a:pPr lvl="1" algn="just"/>
            <a:r>
              <a:rPr lang="de-DE" sz="2000" dirty="0">
                <a:solidFill>
                  <a:schemeClr val="tx1"/>
                </a:solidFill>
              </a:rPr>
              <a:t>müssen inhaltlich &amp; zeitlich vergleichbar sein</a:t>
            </a:r>
          </a:p>
          <a:p>
            <a:pPr algn="just"/>
            <a:r>
              <a:rPr lang="de-DE" sz="2200" dirty="0">
                <a:solidFill>
                  <a:schemeClr val="tx1"/>
                </a:solidFill>
              </a:rPr>
              <a:t>Fristen und Publikationsvorschriften sind zu beachten</a:t>
            </a:r>
          </a:p>
          <a:p>
            <a:pPr algn="just"/>
            <a:r>
              <a:rPr lang="de-DE" sz="2200" dirty="0">
                <a:solidFill>
                  <a:schemeClr val="tx1"/>
                </a:solidFill>
              </a:rPr>
              <a:t>Vorhaben, welche gesetzliche Regelungen unterliegen, werden nicht gefördert</a:t>
            </a:r>
          </a:p>
          <a:p>
            <a:pPr algn="just"/>
            <a:r>
              <a:rPr lang="de-DE" sz="2200" dirty="0">
                <a:solidFill>
                  <a:schemeClr val="tx1"/>
                </a:solidFill>
              </a:rPr>
              <a:t>Auflagen des Zuwendungsbescheides sind zu beachten</a:t>
            </a:r>
          </a:p>
          <a:p>
            <a:pPr algn="just"/>
            <a:r>
              <a:rPr lang="de-DE" sz="2200" dirty="0">
                <a:solidFill>
                  <a:schemeClr val="tx1"/>
                </a:solidFill>
              </a:rPr>
              <a:t>bei Unklarheiten oder „Grauzonen“ empfiehlt sich Rücksprache mit den Fördermittelgebern oder den Beratern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de-DE" sz="1800" dirty="0">
              <a:solidFill>
                <a:schemeClr val="tx1"/>
              </a:solidFill>
            </a:endParaRPr>
          </a:p>
          <a:p>
            <a:pPr marL="914400" lvl="2" indent="0" algn="just">
              <a:buNone/>
            </a:pPr>
            <a:endParaRPr lang="de-DE" sz="18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endParaRPr lang="de-DE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58EA65-A8BD-F44C-99B7-9EFDD1CA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28</a:t>
            </a:fld>
            <a:endParaRPr lang="en-US" dirty="0">
              <a:solidFill>
                <a:srgbClr val="0013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1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Kontaktdaten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4E2B381-E7F5-3146-239B-5ACE9293F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27899"/>
              </p:ext>
            </p:extLst>
          </p:nvPr>
        </p:nvGraphicFramePr>
        <p:xfrm>
          <a:off x="838200" y="2464357"/>
          <a:ext cx="10515600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412030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5837998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23365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b="1" dirty="0">
                          <a:ea typeface="Tahoma" panose="020B0604030504040204" pitchFamily="34" charset="0"/>
                          <a:cs typeface="Damascus" pitchFamily="2" charset="-78"/>
                        </a:rPr>
                        <a:t>e·SCAN® | Berater &amp; Auditoren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Bio-Wärme-Innovation GmbH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Keplerstraße 3 in D-39104 Magdeburg</a:t>
                      </a:r>
                    </a:p>
                    <a:p>
                      <a:pPr marL="0" indent="0">
                        <a:buNone/>
                      </a:pPr>
                      <a:endParaRPr lang="de-DE" sz="1200" b="0" dirty="0">
                        <a:ea typeface="Tahoma" panose="020B0604030504040204" pitchFamily="34" charset="0"/>
                        <a:cs typeface="Damascus" pitchFamily="2" charset="-78"/>
                      </a:endParaRPr>
                    </a:p>
                    <a:p>
                      <a:pPr marL="0" indent="0">
                        <a:buNone/>
                      </a:pPr>
                      <a:endParaRPr lang="de-DE" sz="1200" b="0" dirty="0">
                        <a:ea typeface="Tahoma" panose="020B0604030504040204" pitchFamily="34" charset="0"/>
                        <a:cs typeface="Damascus" pitchFamily="2" charset="-78"/>
                      </a:endParaRPr>
                    </a:p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200" b="1" dirty="0">
                          <a:ea typeface="Tahoma" panose="020B0604030504040204" pitchFamily="34" charset="0"/>
                          <a:cs typeface="Damascus" pitchFamily="2" charset="-78"/>
                        </a:rPr>
                        <a:t>e·SCAN® | Berater &amp; Auditoren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Bio-Wärme-Innovation GmbH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NL Aschersleben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Am Grauen Hof 7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200" b="0" dirty="0">
                          <a:ea typeface="Tahoma" panose="020B0604030504040204" pitchFamily="34" charset="0"/>
                          <a:cs typeface="Damascus" pitchFamily="2" charset="-78"/>
                        </a:rPr>
                        <a:t>D-06449 Aschersleben</a:t>
                      </a:r>
                    </a:p>
                    <a:p>
                      <a:endParaRPr lang="de-DE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Herr Friebe: 0171 20 39 49 0 / friebe@e-scan.de</a:t>
                      </a:r>
                    </a:p>
                    <a:p>
                      <a:r>
                        <a:rPr lang="de-DE" sz="1200" b="0" dirty="0"/>
                        <a:t>Herr Nachsel: 0151 2860 1618 / </a:t>
                      </a:r>
                      <a:r>
                        <a:rPr lang="de-DE" sz="1200" b="0" dirty="0" err="1"/>
                        <a:t>nachsel@e-scan.de</a:t>
                      </a:r>
                      <a:endParaRPr lang="de-DE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609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2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Kurzvorstellung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59"/>
            <a:ext cx="10515600" cy="3865874"/>
          </a:xfrm>
        </p:spPr>
        <p:txBody>
          <a:bodyPr>
            <a:normAutofit/>
          </a:bodyPr>
          <a:lstStyle/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e·SCAN® | Berater &amp; Auditoren – tätig seit 2001</a:t>
            </a:r>
          </a:p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Sparte 1: Energieberatung &amp; Förderberatung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Pflichtaudits gem. DIN EN 16247-1 (Energiedienstleistungsgesetz), SpaEfV, Alternatives System (Energie- und StromStG)</a:t>
            </a:r>
          </a:p>
          <a:p>
            <a:pPr lvl="1"/>
            <a:r>
              <a:rPr lang="de-DE" sz="1200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</a:rPr>
              <a:t>BAFA Energieberatung für Unternehmen (EBM/EBN, Energieberatung mit 80% Förderung)</a:t>
            </a:r>
          </a:p>
          <a:p>
            <a:pPr lvl="1"/>
            <a:r>
              <a:rPr lang="de-DE" sz="1200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</a:rPr>
              <a:t>Beratung und Begleitung bei Bundes- und Landesförderprogrammen zur Energieeffizienz (BAFA, IB bspw.)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Kunden: KNSA, Schloss Hoym, Refresco</a:t>
            </a:r>
          </a:p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Sparte 2: Managementberatung / Allgemeine Unternehmensberatung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Einführung von Begleitung von Managementsystemen, bspw. ISO 9001, ISO 14001 und ISO 50001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Durchführung interner Audits und Begleitung von Zertifizierungsaudits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„Revitalisierung“ von Managementsystemen</a:t>
            </a:r>
          </a:p>
          <a:p>
            <a:pPr lvl="1"/>
            <a:r>
              <a:rPr lang="de-DE" sz="1200" dirty="0">
                <a:ea typeface="Tahoma" panose="020B0604030504040204" pitchFamily="34" charset="0"/>
                <a:cs typeface="Damascus" pitchFamily="2" charset="-78"/>
              </a:rPr>
              <a:t>Kunden: SWM, Viterra, Quartzforms, DRK, STAG, Eldisy, AMB SBK, RT Doll etc.</a:t>
            </a:r>
          </a:p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8 Mitarbeiter in Magdeburg und Aschersleben</a:t>
            </a:r>
          </a:p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Tätig zwischen Nürnberg und Hamburg und Hannover und Dresden</a:t>
            </a:r>
          </a:p>
          <a:p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800" dirty="0">
              <a:ea typeface="Tahoma" panose="020B060403050404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776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Zielstellung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7A162B4-60F2-B15C-EC4F-502638706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0582"/>
            <a:ext cx="10515600" cy="1987826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Es soll eine Empfehlung für die Herangehensweise bei der Energiekostenproblematik aufgezeigt werden, die von KMU angewendet werden kann unter Einbezug von Marktchancen.</a:t>
            </a:r>
          </a:p>
        </p:txBody>
      </p:sp>
    </p:spTree>
    <p:extLst>
      <p:ext uri="{BB962C8B-B14F-4D97-AF65-F5344CB8AC3E}">
        <p14:creationId xmlns:p14="http://schemas.microsoft.com/office/powerpoint/2010/main" val="246661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1544"/>
            <a:ext cx="10515600" cy="103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 algn="ctr">
              <a:buNone/>
            </a:pPr>
            <a:r>
              <a:rPr lang="de-DE" dirty="0">
                <a:ea typeface="Tahoma" panose="020B0604030504040204" pitchFamily="34" charset="0"/>
                <a:cs typeface="Damascus" pitchFamily="2" charset="-78"/>
              </a:rPr>
              <a:t>Kosten = kWh x Preis</a:t>
            </a:r>
          </a:p>
          <a:p>
            <a:pPr marL="0" indent="0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11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987673"/>
            <a:ext cx="3485322" cy="114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 algn="ctr">
              <a:buNone/>
            </a:pPr>
            <a:r>
              <a:rPr lang="de-DE" dirty="0">
                <a:ea typeface="Tahoma" panose="020B0604030504040204" pitchFamily="34" charset="0"/>
                <a:cs typeface="Damascus" pitchFamily="2" charset="-78"/>
              </a:rPr>
              <a:t>Kosten = kWh x Preis</a:t>
            </a:r>
          </a:p>
          <a:p>
            <a:pPr marL="0" indent="0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8E77BB-0084-5756-F09D-D2220312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592" y="1948070"/>
            <a:ext cx="5079061" cy="46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7" y="1987673"/>
            <a:ext cx="3485322" cy="1144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 algn="ctr">
              <a:buNone/>
            </a:pPr>
            <a:r>
              <a:rPr lang="de-DE" dirty="0">
                <a:ea typeface="Tahoma" panose="020B0604030504040204" pitchFamily="34" charset="0"/>
                <a:cs typeface="Damascus" pitchFamily="2" charset="-78"/>
              </a:rPr>
              <a:t>Kosten = kWh x Preis</a:t>
            </a:r>
          </a:p>
          <a:p>
            <a:pPr marL="0" indent="0">
              <a:buNone/>
            </a:pPr>
            <a:endParaRPr lang="de-DE" dirty="0">
              <a:ea typeface="Tahoma" panose="020B0604030504040204" pitchFamily="34" charset="0"/>
              <a:cs typeface="Damascus" pitchFamily="2" charset="-78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8E77BB-0084-5756-F09D-D22203127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592" y="1948070"/>
            <a:ext cx="5079061" cy="46808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8C039F6-3C95-D50F-A8DD-A0063CB18AEC}"/>
              </a:ext>
            </a:extLst>
          </p:cNvPr>
          <p:cNvSpPr txBox="1"/>
          <p:nvPr/>
        </p:nvSpPr>
        <p:spPr>
          <a:xfrm>
            <a:off x="743192" y="3429000"/>
            <a:ext cx="5778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Was determiniert den Verbrauch?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Umgang / Sensibilisierung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Einstellung des Top-Managements / oberste Leitung / GL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Technologie / Technologiewechsel (bspw. Verzinkung)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Marktkenntnis / Auslegung von Daten &amp;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Effizienz im Prozess / energiebezogene Prozesslenkung 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“Energiebudget“</a:t>
            </a:r>
          </a:p>
        </p:txBody>
      </p:sp>
    </p:spTree>
    <p:extLst>
      <p:ext uri="{BB962C8B-B14F-4D97-AF65-F5344CB8AC3E}">
        <p14:creationId xmlns:p14="http://schemas.microsoft.com/office/powerpoint/2010/main" val="212988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359"/>
            <a:ext cx="10515600" cy="38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>
                <a:ea typeface="Tahoma" panose="020B0604030504040204" pitchFamily="34" charset="0"/>
                <a:cs typeface="Damascus" pitchFamily="2" charset="-78"/>
              </a:rPr>
              <a:t>Ausgangslage </a:t>
            </a:r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/ Welche Handlungsoptionen bieten sich zur (systematischen) Energieoptimierung?</a:t>
            </a:r>
          </a:p>
          <a:p>
            <a:r>
              <a:rPr lang="de-DE" sz="1600" b="1" dirty="0">
                <a:ea typeface="Tahoma" panose="020B0604030504040204" pitchFamily="34" charset="0"/>
                <a:cs typeface="Damascus" pitchFamily="2" charset="-78"/>
              </a:rPr>
              <a:t>Energieeffizienzberatung für KMU wird gefördert </a:t>
            </a:r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(bei Nicht-KMU besteht eine gesetzliche Verpflichtung);</a:t>
            </a:r>
          </a:p>
          <a:p>
            <a:r>
              <a:rPr lang="de-DE" sz="1600" b="1" dirty="0">
                <a:ea typeface="Tahoma" panose="020B0604030504040204" pitchFamily="34" charset="0"/>
                <a:cs typeface="Damascus" pitchFamily="2" charset="-78"/>
              </a:rPr>
              <a:t>Umsetzung von Maßnahmen wird gefördert </a:t>
            </a:r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(Träger: BAFA, IB etc.), für KMU &amp; auch Nicht-KMU;</a:t>
            </a:r>
          </a:p>
          <a:p>
            <a:r>
              <a:rPr lang="de-DE" sz="1600" b="1" dirty="0">
                <a:ea typeface="Tahoma" panose="020B0604030504040204" pitchFamily="34" charset="0"/>
                <a:cs typeface="Damascus" pitchFamily="2" charset="-78"/>
              </a:rPr>
              <a:t>Förderprogramme bedingen häufig eine qualifizierte Betrachtung</a:t>
            </a:r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 (BAFA-registrierte Energieauditoren);</a:t>
            </a:r>
          </a:p>
          <a:p>
            <a:r>
              <a:rPr lang="de-DE" sz="1600" dirty="0">
                <a:ea typeface="Tahoma" panose="020B0604030504040204" pitchFamily="34" charset="0"/>
                <a:cs typeface="Damascus" pitchFamily="2" charset="-78"/>
              </a:rPr>
              <a:t>Ansatz 1: Energiemanagement gem. DIN EN ISO 50001 (eher für Verbräuche in GWh-Bereich)</a:t>
            </a:r>
          </a:p>
          <a:p>
            <a:r>
              <a:rPr lang="de-DE" sz="1600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</a:rPr>
              <a:t>Ansatz 2: Energieaudit / Energieeffizienzberatung gem. DIN EN 16247-1 (praktikabler für kleinere Unternehmen)</a:t>
            </a:r>
          </a:p>
          <a:p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  <a:sym typeface="Wingdings" pitchFamily="2" charset="2"/>
              </a:rPr>
              <a:t> </a:t>
            </a:r>
            <a:r>
              <a:rPr lang="de-DE" sz="1600" b="1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  <a:sym typeface="Wingdings" pitchFamily="2" charset="2"/>
              </a:rPr>
              <a:t>SINNVOLL: Gesamtheitliche Betrachtung &amp; 2-3 Jahresplanung / Maßnahmenplanung / Investitionsplanung</a:t>
            </a: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800" dirty="0">
              <a:ea typeface="Tahoma" panose="020B0604030504040204" pitchFamily="34" charset="0"/>
              <a:cs typeface="Damasc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24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5498-C2C5-2D42-A799-F24FB09F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Energiemanagement &amp; Energieanalyse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2C3BCE-258C-6B44-85C6-9E22ABF3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2359"/>
            <a:ext cx="5731565" cy="3865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  <a:ea typeface="Tahoma" panose="020B0604030504040204" pitchFamily="34" charset="0"/>
                <a:cs typeface="Damascus" pitchFamily="2" charset="-78"/>
              </a:rPr>
              <a:t>Energieaudit / Energieeffizienzberatung gem. DIN EN 16247-1 </a:t>
            </a: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600" dirty="0">
              <a:ea typeface="Tahoma" panose="020B0604030504040204" pitchFamily="34" charset="0"/>
              <a:cs typeface="Damascus" pitchFamily="2" charset="-78"/>
            </a:endParaRPr>
          </a:p>
          <a:p>
            <a:pPr marL="0" indent="0">
              <a:buNone/>
            </a:pPr>
            <a:endParaRPr lang="de-DE" sz="1800" dirty="0">
              <a:ea typeface="Tahoma" panose="020B0604030504040204" pitchFamily="34" charset="0"/>
              <a:cs typeface="Damascus" pitchFamily="2" charset="-78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448D63-A6A2-2D7C-2D3A-7FC2F53CC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370" y="2179336"/>
            <a:ext cx="4738903" cy="41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Microsoft Office PowerPoint</Application>
  <PresentationFormat>Breitbild</PresentationFormat>
  <Paragraphs>358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Office</vt:lpstr>
      <vt:lpstr>Energieeffizienz in Unternehmen</vt:lpstr>
      <vt:lpstr>Inhalt</vt:lpstr>
      <vt:lpstr>Kurzvorstellung</vt:lpstr>
      <vt:lpstr>Zielstellung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Energiemanagement &amp; Energieanalyse</vt:lpstr>
      <vt:lpstr>Fördermöglichkeiten</vt:lpstr>
      <vt:lpstr>Allgemeine Unterscheidungen bei Förderprogrammen</vt:lpstr>
      <vt:lpstr>DE-Minimis</vt:lpstr>
      <vt:lpstr>AGVO</vt:lpstr>
      <vt:lpstr>Aktuelle Förderprogramme</vt:lpstr>
      <vt:lpstr>Aktuelle Förderprogramme</vt:lpstr>
      <vt:lpstr>Aktuelle Förderprogramme</vt:lpstr>
      <vt:lpstr>Aktuelle Förderprogramme</vt:lpstr>
      <vt:lpstr>Aktuelle Förderprogramme</vt:lpstr>
      <vt:lpstr>Aktuelle Förderprogramme</vt:lpstr>
      <vt:lpstr>Aktuelle Förderprogramme</vt:lpstr>
      <vt:lpstr>Aktuelle Förderprogramme</vt:lpstr>
      <vt:lpstr>Aktuelle Förderprogramme</vt:lpstr>
      <vt:lpstr>Allgemeine Hinweise</vt:lpstr>
      <vt:lpstr>Kontaktdaten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Maik Friebe</dc:creator>
  <cp:lastModifiedBy>Jahn, Marlen</cp:lastModifiedBy>
  <cp:revision>41</cp:revision>
  <cp:lastPrinted>2020-10-26T07:55:51Z</cp:lastPrinted>
  <dcterms:created xsi:type="dcterms:W3CDTF">2020-08-28T11:15:41Z</dcterms:created>
  <dcterms:modified xsi:type="dcterms:W3CDTF">2024-04-10T09:43:12Z</dcterms:modified>
</cp:coreProperties>
</file>